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24"/>
  </p:notesMasterIdLst>
  <p:sldIdLst>
    <p:sldId id="376" r:id="rId3"/>
    <p:sldId id="389" r:id="rId4"/>
    <p:sldId id="354" r:id="rId5"/>
    <p:sldId id="382" r:id="rId6"/>
    <p:sldId id="321" r:id="rId7"/>
    <p:sldId id="310" r:id="rId8"/>
    <p:sldId id="260" r:id="rId9"/>
    <p:sldId id="259" r:id="rId10"/>
    <p:sldId id="370" r:id="rId11"/>
    <p:sldId id="388" r:id="rId12"/>
    <p:sldId id="394" r:id="rId13"/>
    <p:sldId id="395" r:id="rId14"/>
    <p:sldId id="391" r:id="rId15"/>
    <p:sldId id="392" r:id="rId16"/>
    <p:sldId id="397" r:id="rId17"/>
    <p:sldId id="393" r:id="rId18"/>
    <p:sldId id="390" r:id="rId19"/>
    <p:sldId id="396" r:id="rId20"/>
    <p:sldId id="386" r:id="rId21"/>
    <p:sldId id="385" r:id="rId22"/>
    <p:sldId id="34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D7E0"/>
    <a:srgbClr val="2ABCD6"/>
    <a:srgbClr val="0FA4D1"/>
    <a:srgbClr val="58CEF2"/>
    <a:srgbClr val="0A91BB"/>
    <a:srgbClr val="595959"/>
    <a:srgbClr val="19A5BE"/>
    <a:srgbClr val="8BC7EB"/>
    <a:srgbClr val="0587AF"/>
    <a:srgbClr val="206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howGuides="1">
      <p:cViewPr varScale="1">
        <p:scale>
          <a:sx n="78" d="100"/>
          <a:sy n="78" d="100"/>
        </p:scale>
        <p:origin x="869" y="62"/>
      </p:cViewPr>
      <p:guideLst>
        <p:guide orient="horz" pos="2544"/>
        <p:guide pos="384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265023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148421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359065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716E264-12EC-48FB-82AF-7EC44CB3A6FD}"/>
              </a:ext>
            </a:extLst>
          </p:cNvPr>
          <p:cNvSpPr>
            <a:spLocks noGrp="1"/>
          </p:cNvSpPr>
          <p:nvPr>
            <p:ph type="pic" idx="12" hasCustomPrompt="1"/>
          </p:nvPr>
        </p:nvSpPr>
        <p:spPr>
          <a:xfrm>
            <a:off x="106341" y="126846"/>
            <a:ext cx="6248402" cy="6731154"/>
          </a:xfrm>
          <a:custGeom>
            <a:avLst/>
            <a:gdLst>
              <a:gd name="connsiteX0" fmla="*/ 1180828 w 6248402"/>
              <a:gd name="connsiteY0" fmla="*/ 6542589 h 6731154"/>
              <a:gd name="connsiteX1" fmla="*/ 1369393 w 6248402"/>
              <a:gd name="connsiteY1" fmla="*/ 6731154 h 6731154"/>
              <a:gd name="connsiteX2" fmla="*/ 992263 w 6248402"/>
              <a:gd name="connsiteY2" fmla="*/ 6731154 h 6731154"/>
              <a:gd name="connsiteX3" fmla="*/ 2482760 w 6248402"/>
              <a:gd name="connsiteY3" fmla="*/ 5218886 h 6731154"/>
              <a:gd name="connsiteX4" fmla="*/ 3654063 w 6248402"/>
              <a:gd name="connsiteY4" fmla="*/ 6390189 h 6731154"/>
              <a:gd name="connsiteX5" fmla="*/ 3313098 w 6248402"/>
              <a:gd name="connsiteY5" fmla="*/ 6731154 h 6731154"/>
              <a:gd name="connsiteX6" fmla="*/ 1652422 w 6248402"/>
              <a:gd name="connsiteY6" fmla="*/ 6731154 h 6731154"/>
              <a:gd name="connsiteX7" fmla="*/ 1311457 w 6248402"/>
              <a:gd name="connsiteY7" fmla="*/ 6390189 h 6731154"/>
              <a:gd name="connsiteX8" fmla="*/ 3775167 w 6248402"/>
              <a:gd name="connsiteY8" fmla="*/ 3918858 h 6731154"/>
              <a:gd name="connsiteX9" fmla="*/ 4946470 w 6248402"/>
              <a:gd name="connsiteY9" fmla="*/ 5090161 h 6731154"/>
              <a:gd name="connsiteX10" fmla="*/ 3775167 w 6248402"/>
              <a:gd name="connsiteY10" fmla="*/ 6261464 h 6731154"/>
              <a:gd name="connsiteX11" fmla="*/ 2603864 w 6248402"/>
              <a:gd name="connsiteY11" fmla="*/ 5090161 h 6731154"/>
              <a:gd name="connsiteX12" fmla="*/ 1171303 w 6248402"/>
              <a:gd name="connsiteY12" fmla="*/ 3918858 h 6731154"/>
              <a:gd name="connsiteX13" fmla="*/ 2342606 w 6248402"/>
              <a:gd name="connsiteY13" fmla="*/ 5090161 h 6731154"/>
              <a:gd name="connsiteX14" fmla="*/ 1171303 w 6248402"/>
              <a:gd name="connsiteY14" fmla="*/ 6261464 h 6731154"/>
              <a:gd name="connsiteX15" fmla="*/ 0 w 6248402"/>
              <a:gd name="connsiteY15" fmla="*/ 5090161 h 6731154"/>
              <a:gd name="connsiteX16" fmla="*/ 5077099 w 6248402"/>
              <a:gd name="connsiteY16" fmla="*/ 2595155 h 6731154"/>
              <a:gd name="connsiteX17" fmla="*/ 6248402 w 6248402"/>
              <a:gd name="connsiteY17" fmla="*/ 3766458 h 6731154"/>
              <a:gd name="connsiteX18" fmla="*/ 5077099 w 6248402"/>
              <a:gd name="connsiteY18" fmla="*/ 4937761 h 6731154"/>
              <a:gd name="connsiteX19" fmla="*/ 3905796 w 6248402"/>
              <a:gd name="connsiteY19" fmla="*/ 3766458 h 6731154"/>
              <a:gd name="connsiteX20" fmla="*/ 2473235 w 6248402"/>
              <a:gd name="connsiteY20" fmla="*/ 2595155 h 6731154"/>
              <a:gd name="connsiteX21" fmla="*/ 3644538 w 6248402"/>
              <a:gd name="connsiteY21" fmla="*/ 3766458 h 6731154"/>
              <a:gd name="connsiteX22" fmla="*/ 2473235 w 6248402"/>
              <a:gd name="connsiteY22" fmla="*/ 4937761 h 6731154"/>
              <a:gd name="connsiteX23" fmla="*/ 1301932 w 6248402"/>
              <a:gd name="connsiteY23" fmla="*/ 3766458 h 6731154"/>
              <a:gd name="connsiteX24" fmla="*/ 3775167 w 6248402"/>
              <a:gd name="connsiteY24" fmla="*/ 1323703 h 6731154"/>
              <a:gd name="connsiteX25" fmla="*/ 4946470 w 6248402"/>
              <a:gd name="connsiteY25" fmla="*/ 2495007 h 6731154"/>
              <a:gd name="connsiteX26" fmla="*/ 3775167 w 6248402"/>
              <a:gd name="connsiteY26" fmla="*/ 3666309 h 6731154"/>
              <a:gd name="connsiteX27" fmla="*/ 2603864 w 6248402"/>
              <a:gd name="connsiteY27" fmla="*/ 2495007 h 6731154"/>
              <a:gd name="connsiteX28" fmla="*/ 1171303 w 6248402"/>
              <a:gd name="connsiteY28" fmla="*/ 1323703 h 6731154"/>
              <a:gd name="connsiteX29" fmla="*/ 2342606 w 6248402"/>
              <a:gd name="connsiteY29" fmla="*/ 2495007 h 6731154"/>
              <a:gd name="connsiteX30" fmla="*/ 1171303 w 6248402"/>
              <a:gd name="connsiteY30" fmla="*/ 3666309 h 6731154"/>
              <a:gd name="connsiteX31" fmla="*/ 0 w 6248402"/>
              <a:gd name="connsiteY31" fmla="*/ 2495007 h 6731154"/>
              <a:gd name="connsiteX32" fmla="*/ 5077099 w 6248402"/>
              <a:gd name="connsiteY32" fmla="*/ 0 h 6731154"/>
              <a:gd name="connsiteX33" fmla="*/ 6248402 w 6248402"/>
              <a:gd name="connsiteY33" fmla="*/ 1171303 h 6731154"/>
              <a:gd name="connsiteX34" fmla="*/ 5077099 w 6248402"/>
              <a:gd name="connsiteY34" fmla="*/ 2342606 h 6731154"/>
              <a:gd name="connsiteX35" fmla="*/ 3905796 w 6248402"/>
              <a:gd name="connsiteY35" fmla="*/ 1171303 h 6731154"/>
              <a:gd name="connsiteX36" fmla="*/ 2473235 w 6248402"/>
              <a:gd name="connsiteY36" fmla="*/ 0 h 6731154"/>
              <a:gd name="connsiteX37" fmla="*/ 3644538 w 6248402"/>
              <a:gd name="connsiteY37" fmla="*/ 1171303 h 6731154"/>
              <a:gd name="connsiteX38" fmla="*/ 2473235 w 6248402"/>
              <a:gd name="connsiteY38" fmla="*/ 2342606 h 6731154"/>
              <a:gd name="connsiteX39" fmla="*/ 1301932 w 6248402"/>
              <a:gd name="connsiteY39" fmla="*/ 1171303 h 673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248402" h="6731154">
                <a:moveTo>
                  <a:pt x="1180828" y="6542589"/>
                </a:moveTo>
                <a:lnTo>
                  <a:pt x="1369393" y="6731154"/>
                </a:lnTo>
                <a:lnTo>
                  <a:pt x="992263" y="6731154"/>
                </a:lnTo>
                <a:close/>
                <a:moveTo>
                  <a:pt x="2482760" y="5218886"/>
                </a:moveTo>
                <a:lnTo>
                  <a:pt x="3654063" y="6390189"/>
                </a:lnTo>
                <a:lnTo>
                  <a:pt x="3313098" y="6731154"/>
                </a:lnTo>
                <a:lnTo>
                  <a:pt x="1652422" y="6731154"/>
                </a:lnTo>
                <a:lnTo>
                  <a:pt x="1311457" y="6390189"/>
                </a:lnTo>
                <a:close/>
                <a:moveTo>
                  <a:pt x="3775167" y="3918858"/>
                </a:moveTo>
                <a:lnTo>
                  <a:pt x="4946470" y="5090161"/>
                </a:lnTo>
                <a:lnTo>
                  <a:pt x="3775167" y="6261464"/>
                </a:lnTo>
                <a:lnTo>
                  <a:pt x="2603864" y="5090161"/>
                </a:lnTo>
                <a:close/>
                <a:moveTo>
                  <a:pt x="1171303" y="3918858"/>
                </a:moveTo>
                <a:lnTo>
                  <a:pt x="2342606" y="5090161"/>
                </a:lnTo>
                <a:lnTo>
                  <a:pt x="1171303" y="6261464"/>
                </a:lnTo>
                <a:lnTo>
                  <a:pt x="0" y="5090161"/>
                </a:lnTo>
                <a:close/>
                <a:moveTo>
                  <a:pt x="5077099" y="2595155"/>
                </a:moveTo>
                <a:lnTo>
                  <a:pt x="6248402" y="3766458"/>
                </a:lnTo>
                <a:lnTo>
                  <a:pt x="5077099" y="4937761"/>
                </a:lnTo>
                <a:lnTo>
                  <a:pt x="3905796" y="3766458"/>
                </a:lnTo>
                <a:close/>
                <a:moveTo>
                  <a:pt x="2473235" y="2595155"/>
                </a:moveTo>
                <a:lnTo>
                  <a:pt x="3644538" y="3766458"/>
                </a:lnTo>
                <a:lnTo>
                  <a:pt x="2473235" y="4937761"/>
                </a:lnTo>
                <a:lnTo>
                  <a:pt x="1301932" y="3766458"/>
                </a:lnTo>
                <a:close/>
                <a:moveTo>
                  <a:pt x="3775167" y="1323703"/>
                </a:moveTo>
                <a:lnTo>
                  <a:pt x="4946470" y="2495007"/>
                </a:lnTo>
                <a:lnTo>
                  <a:pt x="3775167" y="3666309"/>
                </a:lnTo>
                <a:lnTo>
                  <a:pt x="2603864" y="2495007"/>
                </a:lnTo>
                <a:close/>
                <a:moveTo>
                  <a:pt x="1171303" y="1323703"/>
                </a:moveTo>
                <a:lnTo>
                  <a:pt x="2342606" y="2495007"/>
                </a:lnTo>
                <a:lnTo>
                  <a:pt x="1171303" y="3666309"/>
                </a:lnTo>
                <a:lnTo>
                  <a:pt x="0" y="2495007"/>
                </a:lnTo>
                <a:close/>
                <a:moveTo>
                  <a:pt x="5077099" y="0"/>
                </a:moveTo>
                <a:lnTo>
                  <a:pt x="6248402" y="1171303"/>
                </a:lnTo>
                <a:lnTo>
                  <a:pt x="5077099" y="2342606"/>
                </a:lnTo>
                <a:lnTo>
                  <a:pt x="3905796" y="1171303"/>
                </a:lnTo>
                <a:close/>
                <a:moveTo>
                  <a:pt x="2473235" y="0"/>
                </a:moveTo>
                <a:lnTo>
                  <a:pt x="3644538" y="1171303"/>
                </a:lnTo>
                <a:lnTo>
                  <a:pt x="2473235" y="2342606"/>
                </a:lnTo>
                <a:lnTo>
                  <a:pt x="1301932" y="1171303"/>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6188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Placeholder 100">
            <a:extLst>
              <a:ext uri="{FF2B5EF4-FFF2-40B4-BE49-F238E27FC236}">
                <a16:creationId xmlns:a16="http://schemas.microsoft.com/office/drawing/2014/main" id="{6DEA1646-7CC3-EA3F-6173-738E0C24F2B5}"/>
              </a:ext>
            </a:extLst>
          </p:cNvPr>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l="4097" t="-17547" r="-10209" b="1"/>
          <a:stretch/>
        </p:blipFill>
        <p:spPr>
          <a:xfrm>
            <a:off x="5435600" y="-1203325"/>
            <a:ext cx="7483475" cy="8061325"/>
          </a:xfrm>
        </p:spPr>
      </p:pic>
      <p:sp>
        <p:nvSpPr>
          <p:cNvPr id="81" name="Freeform: Shape 80">
            <a:extLst>
              <a:ext uri="{FF2B5EF4-FFF2-40B4-BE49-F238E27FC236}">
                <a16:creationId xmlns:a16="http://schemas.microsoft.com/office/drawing/2014/main" id="{8BDEF75B-11FD-4DDB-8459-241DD6C69CB9}"/>
              </a:ext>
            </a:extLst>
          </p:cNvPr>
          <p:cNvSpPr/>
          <p:nvPr/>
        </p:nvSpPr>
        <p:spPr>
          <a:xfrm>
            <a:off x="3586547" y="-24596"/>
            <a:ext cx="3335943" cy="1660373"/>
          </a:xfrm>
          <a:custGeom>
            <a:avLst/>
            <a:gdLst>
              <a:gd name="connsiteX0" fmla="*/ 300530 w 2825140"/>
              <a:gd name="connsiteY0" fmla="*/ 0 h 1713100"/>
              <a:gd name="connsiteX1" fmla="*/ 2524610 w 2825140"/>
              <a:gd name="connsiteY1" fmla="*/ 0 h 1713100"/>
              <a:gd name="connsiteX2" fmla="*/ 2825140 w 2825140"/>
              <a:gd name="connsiteY2" fmla="*/ 300530 h 1713100"/>
              <a:gd name="connsiteX3" fmla="*/ 1412570 w 2825140"/>
              <a:gd name="connsiteY3" fmla="*/ 1713100 h 1713100"/>
              <a:gd name="connsiteX4" fmla="*/ 0 w 2825140"/>
              <a:gd name="connsiteY4" fmla="*/ 300530 h 1713100"/>
              <a:gd name="connsiteX0" fmla="*/ 0 w 2825140"/>
              <a:gd name="connsiteY0" fmla="*/ 300530 h 1713100"/>
              <a:gd name="connsiteX1" fmla="*/ 2524610 w 2825140"/>
              <a:gd name="connsiteY1" fmla="*/ 0 h 1713100"/>
              <a:gd name="connsiteX2" fmla="*/ 2825140 w 2825140"/>
              <a:gd name="connsiteY2" fmla="*/ 300530 h 1713100"/>
              <a:gd name="connsiteX3" fmla="*/ 1412570 w 2825140"/>
              <a:gd name="connsiteY3" fmla="*/ 1713100 h 1713100"/>
              <a:gd name="connsiteX4" fmla="*/ 0 w 2825140"/>
              <a:gd name="connsiteY4" fmla="*/ 300530 h 1713100"/>
              <a:gd name="connsiteX0" fmla="*/ 0 w 3158515"/>
              <a:gd name="connsiteY0" fmla="*/ 0 h 1745945"/>
              <a:gd name="connsiteX1" fmla="*/ 2857985 w 3158515"/>
              <a:gd name="connsiteY1" fmla="*/ 32845 h 1745945"/>
              <a:gd name="connsiteX2" fmla="*/ 3158515 w 3158515"/>
              <a:gd name="connsiteY2" fmla="*/ 333375 h 1745945"/>
              <a:gd name="connsiteX3" fmla="*/ 1745945 w 3158515"/>
              <a:gd name="connsiteY3" fmla="*/ 1745945 h 1745945"/>
              <a:gd name="connsiteX4" fmla="*/ 0 w 3158515"/>
              <a:gd name="connsiteY4" fmla="*/ 0 h 1745945"/>
              <a:gd name="connsiteX0" fmla="*/ 0 w 3158515"/>
              <a:gd name="connsiteY0" fmla="*/ 0 h 1717370"/>
              <a:gd name="connsiteX1" fmla="*/ 2857985 w 3158515"/>
              <a:gd name="connsiteY1" fmla="*/ 4270 h 1717370"/>
              <a:gd name="connsiteX2" fmla="*/ 3158515 w 3158515"/>
              <a:gd name="connsiteY2" fmla="*/ 304800 h 1717370"/>
              <a:gd name="connsiteX3" fmla="*/ 1745945 w 3158515"/>
              <a:gd name="connsiteY3" fmla="*/ 1717370 h 1717370"/>
              <a:gd name="connsiteX4" fmla="*/ 0 w 3158515"/>
              <a:gd name="connsiteY4" fmla="*/ 0 h 1717370"/>
              <a:gd name="connsiteX0" fmla="*/ 0 w 2812377"/>
              <a:gd name="connsiteY0" fmla="*/ 333425 h 1713100"/>
              <a:gd name="connsiteX1" fmla="*/ 2511847 w 2812377"/>
              <a:gd name="connsiteY1" fmla="*/ 0 h 1713100"/>
              <a:gd name="connsiteX2" fmla="*/ 2812377 w 2812377"/>
              <a:gd name="connsiteY2" fmla="*/ 300530 h 1713100"/>
              <a:gd name="connsiteX3" fmla="*/ 1399807 w 2812377"/>
              <a:gd name="connsiteY3" fmla="*/ 1713100 h 1713100"/>
              <a:gd name="connsiteX4" fmla="*/ 0 w 2812377"/>
              <a:gd name="connsiteY4" fmla="*/ 333425 h 1713100"/>
              <a:gd name="connsiteX0" fmla="*/ 0 w 2812377"/>
              <a:gd name="connsiteY0" fmla="*/ 32895 h 1412570"/>
              <a:gd name="connsiteX1" fmla="*/ 2798888 w 2812377"/>
              <a:gd name="connsiteY1" fmla="*/ 20280 h 1412570"/>
              <a:gd name="connsiteX2" fmla="*/ 2812377 w 2812377"/>
              <a:gd name="connsiteY2" fmla="*/ 0 h 1412570"/>
              <a:gd name="connsiteX3" fmla="*/ 1399807 w 2812377"/>
              <a:gd name="connsiteY3" fmla="*/ 1412570 h 1412570"/>
              <a:gd name="connsiteX4" fmla="*/ 0 w 2812377"/>
              <a:gd name="connsiteY4" fmla="*/ 32895 h 1412570"/>
              <a:gd name="connsiteX0" fmla="*/ 0 w 2798888"/>
              <a:gd name="connsiteY0" fmla="*/ 12615 h 1392290"/>
              <a:gd name="connsiteX1" fmla="*/ 2798888 w 2798888"/>
              <a:gd name="connsiteY1" fmla="*/ 0 h 1392290"/>
              <a:gd name="connsiteX2" fmla="*/ 2745893 w 2798888"/>
              <a:gd name="connsiteY2" fmla="*/ 39872 h 1392290"/>
              <a:gd name="connsiteX3" fmla="*/ 1399807 w 2798888"/>
              <a:gd name="connsiteY3" fmla="*/ 1392290 h 1392290"/>
              <a:gd name="connsiteX4" fmla="*/ 0 w 2798888"/>
              <a:gd name="connsiteY4" fmla="*/ 12615 h 1392290"/>
              <a:gd name="connsiteX0" fmla="*/ 0 w 2798888"/>
              <a:gd name="connsiteY0" fmla="*/ 12615 h 1392290"/>
              <a:gd name="connsiteX1" fmla="*/ 2798888 w 2798888"/>
              <a:gd name="connsiteY1" fmla="*/ 0 h 1392290"/>
              <a:gd name="connsiteX2" fmla="*/ 2749059 w 2798888"/>
              <a:gd name="connsiteY2" fmla="*/ 39872 h 1392290"/>
              <a:gd name="connsiteX3" fmla="*/ 1399807 w 2798888"/>
              <a:gd name="connsiteY3" fmla="*/ 1392290 h 1392290"/>
              <a:gd name="connsiteX4" fmla="*/ 0 w 2798888"/>
              <a:gd name="connsiteY4" fmla="*/ 12615 h 1392290"/>
              <a:gd name="connsiteX0" fmla="*/ 0 w 2798888"/>
              <a:gd name="connsiteY0" fmla="*/ 12615 h 1392290"/>
              <a:gd name="connsiteX1" fmla="*/ 2798888 w 2798888"/>
              <a:gd name="connsiteY1" fmla="*/ 0 h 1392290"/>
              <a:gd name="connsiteX2" fmla="*/ 2750642 w 2798888"/>
              <a:gd name="connsiteY2" fmla="*/ 41455 h 1392290"/>
              <a:gd name="connsiteX3" fmla="*/ 1399807 w 2798888"/>
              <a:gd name="connsiteY3" fmla="*/ 1392290 h 1392290"/>
              <a:gd name="connsiteX4" fmla="*/ 0 w 2798888"/>
              <a:gd name="connsiteY4" fmla="*/ 12615 h 1392290"/>
              <a:gd name="connsiteX0" fmla="*/ 0 w 2771978"/>
              <a:gd name="connsiteY0" fmla="*/ 0 h 1379675"/>
              <a:gd name="connsiteX1" fmla="*/ 2771978 w 2771978"/>
              <a:gd name="connsiteY1" fmla="*/ 17461 h 1379675"/>
              <a:gd name="connsiteX2" fmla="*/ 2750642 w 2771978"/>
              <a:gd name="connsiteY2" fmla="*/ 28840 h 1379675"/>
              <a:gd name="connsiteX3" fmla="*/ 1399807 w 2771978"/>
              <a:gd name="connsiteY3" fmla="*/ 1379675 h 1379675"/>
              <a:gd name="connsiteX4" fmla="*/ 0 w 2771978"/>
              <a:gd name="connsiteY4" fmla="*/ 0 h 1379675"/>
              <a:gd name="connsiteX0" fmla="*/ 0 w 2771978"/>
              <a:gd name="connsiteY0" fmla="*/ 0 h 1379675"/>
              <a:gd name="connsiteX1" fmla="*/ 2771978 w 2771978"/>
              <a:gd name="connsiteY1" fmla="*/ 17461 h 1379675"/>
              <a:gd name="connsiteX2" fmla="*/ 2769637 w 2771978"/>
              <a:gd name="connsiteY2" fmla="*/ 14594 h 1379675"/>
              <a:gd name="connsiteX3" fmla="*/ 1399807 w 2771978"/>
              <a:gd name="connsiteY3" fmla="*/ 1379675 h 1379675"/>
              <a:gd name="connsiteX4" fmla="*/ 0 w 2771978"/>
              <a:gd name="connsiteY4" fmla="*/ 0 h 137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978" h="1379675">
                <a:moveTo>
                  <a:pt x="0" y="0"/>
                </a:moveTo>
                <a:lnTo>
                  <a:pt x="2771978" y="17461"/>
                </a:lnTo>
                <a:lnTo>
                  <a:pt x="2769637" y="14594"/>
                </a:lnTo>
                <a:lnTo>
                  <a:pt x="1399807" y="137967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iamond 74">
            <a:extLst>
              <a:ext uri="{FF2B5EF4-FFF2-40B4-BE49-F238E27FC236}">
                <a16:creationId xmlns:a16="http://schemas.microsoft.com/office/drawing/2014/main" id="{A579E2BE-2FBC-4F23-BF88-43CDD523F4A6}"/>
              </a:ext>
            </a:extLst>
          </p:cNvPr>
          <p:cNvSpPr/>
          <p:nvPr/>
        </p:nvSpPr>
        <p:spPr>
          <a:xfrm>
            <a:off x="11818099" y="4505562"/>
            <a:ext cx="404411" cy="707222"/>
          </a:xfrm>
          <a:custGeom>
            <a:avLst/>
            <a:gdLst>
              <a:gd name="connsiteX0" fmla="*/ 0 w 1072982"/>
              <a:gd name="connsiteY0" fmla="*/ 536491 h 1072982"/>
              <a:gd name="connsiteX1" fmla="*/ 536491 w 1072982"/>
              <a:gd name="connsiteY1" fmla="*/ 0 h 1072982"/>
              <a:gd name="connsiteX2" fmla="*/ 1072982 w 1072982"/>
              <a:gd name="connsiteY2" fmla="*/ 536491 h 1072982"/>
              <a:gd name="connsiteX3" fmla="*/ 536491 w 1072982"/>
              <a:gd name="connsiteY3" fmla="*/ 1072982 h 1072982"/>
              <a:gd name="connsiteX4" fmla="*/ 0 w 1072982"/>
              <a:gd name="connsiteY4" fmla="*/ 536491 h 1072982"/>
              <a:gd name="connsiteX0" fmla="*/ 0 w 1072982"/>
              <a:gd name="connsiteY0" fmla="*/ 495851 h 1032342"/>
              <a:gd name="connsiteX1" fmla="*/ 556811 w 1072982"/>
              <a:gd name="connsiteY1" fmla="*/ 0 h 1032342"/>
              <a:gd name="connsiteX2" fmla="*/ 1072982 w 1072982"/>
              <a:gd name="connsiteY2" fmla="*/ 495851 h 1032342"/>
              <a:gd name="connsiteX3" fmla="*/ 536491 w 1072982"/>
              <a:gd name="connsiteY3" fmla="*/ 1032342 h 1032342"/>
              <a:gd name="connsiteX4" fmla="*/ 0 w 1072982"/>
              <a:gd name="connsiteY4" fmla="*/ 495851 h 1032342"/>
              <a:gd name="connsiteX0" fmla="*/ 0 w 1072982"/>
              <a:gd name="connsiteY0" fmla="*/ 495851 h 879942"/>
              <a:gd name="connsiteX1" fmla="*/ 556811 w 1072982"/>
              <a:gd name="connsiteY1" fmla="*/ 0 h 879942"/>
              <a:gd name="connsiteX2" fmla="*/ 1072982 w 1072982"/>
              <a:gd name="connsiteY2" fmla="*/ 495851 h 879942"/>
              <a:gd name="connsiteX3" fmla="*/ 384091 w 1072982"/>
              <a:gd name="connsiteY3" fmla="*/ 879942 h 879942"/>
              <a:gd name="connsiteX4" fmla="*/ 0 w 1072982"/>
              <a:gd name="connsiteY4" fmla="*/ 495851 h 879942"/>
              <a:gd name="connsiteX0" fmla="*/ 0 w 556811"/>
              <a:gd name="connsiteY0" fmla="*/ 495851 h 879942"/>
              <a:gd name="connsiteX1" fmla="*/ 556811 w 556811"/>
              <a:gd name="connsiteY1" fmla="*/ 0 h 879942"/>
              <a:gd name="connsiteX2" fmla="*/ 402422 w 556811"/>
              <a:gd name="connsiteY2" fmla="*/ 871771 h 879942"/>
              <a:gd name="connsiteX3" fmla="*/ 384091 w 556811"/>
              <a:gd name="connsiteY3" fmla="*/ 879942 h 879942"/>
              <a:gd name="connsiteX4" fmla="*/ 0 w 556811"/>
              <a:gd name="connsiteY4" fmla="*/ 495851 h 879942"/>
              <a:gd name="connsiteX0" fmla="*/ 0 w 402422"/>
              <a:gd name="connsiteY0" fmla="*/ 312971 h 697062"/>
              <a:gd name="connsiteX1" fmla="*/ 353611 w 402422"/>
              <a:gd name="connsiteY1" fmla="*/ 0 h 697062"/>
              <a:gd name="connsiteX2" fmla="*/ 402422 w 402422"/>
              <a:gd name="connsiteY2" fmla="*/ 688891 h 697062"/>
              <a:gd name="connsiteX3" fmla="*/ 384091 w 402422"/>
              <a:gd name="connsiteY3" fmla="*/ 697062 h 697062"/>
              <a:gd name="connsiteX4" fmla="*/ 0 w 402422"/>
              <a:gd name="connsiteY4" fmla="*/ 312971 h 697062"/>
              <a:gd name="connsiteX0" fmla="*/ 0 w 404411"/>
              <a:gd name="connsiteY0" fmla="*/ 323131 h 707222"/>
              <a:gd name="connsiteX1" fmla="*/ 404411 w 404411"/>
              <a:gd name="connsiteY1" fmla="*/ 0 h 707222"/>
              <a:gd name="connsiteX2" fmla="*/ 402422 w 404411"/>
              <a:gd name="connsiteY2" fmla="*/ 699051 h 707222"/>
              <a:gd name="connsiteX3" fmla="*/ 384091 w 404411"/>
              <a:gd name="connsiteY3" fmla="*/ 707222 h 707222"/>
              <a:gd name="connsiteX4" fmla="*/ 0 w 404411"/>
              <a:gd name="connsiteY4" fmla="*/ 323131 h 707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11" h="707222">
                <a:moveTo>
                  <a:pt x="0" y="323131"/>
                </a:moveTo>
                <a:lnTo>
                  <a:pt x="404411" y="0"/>
                </a:lnTo>
                <a:lnTo>
                  <a:pt x="402422" y="699051"/>
                </a:lnTo>
                <a:lnTo>
                  <a:pt x="384091" y="707222"/>
                </a:lnTo>
                <a:lnTo>
                  <a:pt x="0" y="3231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70EFF72F-EBC5-4630-8A50-1EEE0D3ABFF0}"/>
              </a:ext>
            </a:extLst>
          </p:cNvPr>
          <p:cNvSpPr/>
          <p:nvPr/>
        </p:nvSpPr>
        <p:spPr>
          <a:xfrm>
            <a:off x="10168995" y="5059680"/>
            <a:ext cx="2035464" cy="1831061"/>
          </a:xfrm>
          <a:custGeom>
            <a:avLst/>
            <a:gdLst>
              <a:gd name="connsiteX0" fmla="*/ 1412570 w 2825140"/>
              <a:gd name="connsiteY0" fmla="*/ 0 h 1723117"/>
              <a:gd name="connsiteX1" fmla="*/ 2825140 w 2825140"/>
              <a:gd name="connsiteY1" fmla="*/ 1412570 h 1723117"/>
              <a:gd name="connsiteX2" fmla="*/ 2514593 w 2825140"/>
              <a:gd name="connsiteY2" fmla="*/ 1723117 h 1723117"/>
              <a:gd name="connsiteX3" fmla="*/ 310547 w 2825140"/>
              <a:gd name="connsiteY3" fmla="*/ 1723117 h 1723117"/>
              <a:gd name="connsiteX4" fmla="*/ 0 w 2825140"/>
              <a:gd name="connsiteY4" fmla="*/ 1412570 h 1723117"/>
              <a:gd name="connsiteX0" fmla="*/ 1412570 w 2825140"/>
              <a:gd name="connsiteY0" fmla="*/ 0 h 1723117"/>
              <a:gd name="connsiteX1" fmla="*/ 2825140 w 2825140"/>
              <a:gd name="connsiteY1" fmla="*/ 1412570 h 1723117"/>
              <a:gd name="connsiteX2" fmla="*/ 310547 w 2825140"/>
              <a:gd name="connsiteY2" fmla="*/ 1723117 h 1723117"/>
              <a:gd name="connsiteX3" fmla="*/ 0 w 2825140"/>
              <a:gd name="connsiteY3" fmla="*/ 1412570 h 1723117"/>
              <a:gd name="connsiteX4" fmla="*/ 1412570 w 2825140"/>
              <a:gd name="connsiteY4" fmla="*/ 0 h 1723117"/>
              <a:gd name="connsiteX0" fmla="*/ 1412570 w 3158515"/>
              <a:gd name="connsiteY0" fmla="*/ 0 h 1736420"/>
              <a:gd name="connsiteX1" fmla="*/ 3158515 w 3158515"/>
              <a:gd name="connsiteY1" fmla="*/ 1736420 h 1736420"/>
              <a:gd name="connsiteX2" fmla="*/ 310547 w 3158515"/>
              <a:gd name="connsiteY2" fmla="*/ 1723117 h 1736420"/>
              <a:gd name="connsiteX3" fmla="*/ 0 w 3158515"/>
              <a:gd name="connsiteY3" fmla="*/ 1412570 h 1736420"/>
              <a:gd name="connsiteX4" fmla="*/ 1412570 w 3158515"/>
              <a:gd name="connsiteY4" fmla="*/ 0 h 1736420"/>
              <a:gd name="connsiteX0" fmla="*/ 1412570 w 3158515"/>
              <a:gd name="connsiteY0" fmla="*/ 0 h 1736420"/>
              <a:gd name="connsiteX1" fmla="*/ 3158515 w 3158515"/>
              <a:gd name="connsiteY1" fmla="*/ 1736420 h 1736420"/>
              <a:gd name="connsiteX2" fmla="*/ 15687 w 3158515"/>
              <a:gd name="connsiteY2" fmla="*/ 1436226 h 1736420"/>
              <a:gd name="connsiteX3" fmla="*/ 0 w 3158515"/>
              <a:gd name="connsiteY3" fmla="*/ 1412570 h 1736420"/>
              <a:gd name="connsiteX4" fmla="*/ 1412570 w 3158515"/>
              <a:gd name="connsiteY4" fmla="*/ 0 h 1736420"/>
              <a:gd name="connsiteX0" fmla="*/ 1412570 w 1979075"/>
              <a:gd name="connsiteY0" fmla="*/ 0 h 1436226"/>
              <a:gd name="connsiteX1" fmla="*/ 1979075 w 1979075"/>
              <a:gd name="connsiteY1" fmla="*/ 1417653 h 1436226"/>
              <a:gd name="connsiteX2" fmla="*/ 15687 w 1979075"/>
              <a:gd name="connsiteY2" fmla="*/ 1436226 h 1436226"/>
              <a:gd name="connsiteX3" fmla="*/ 0 w 1979075"/>
              <a:gd name="connsiteY3" fmla="*/ 1412570 h 1436226"/>
              <a:gd name="connsiteX4" fmla="*/ 1412570 w 1979075"/>
              <a:gd name="connsiteY4" fmla="*/ 0 h 1436226"/>
              <a:gd name="connsiteX0" fmla="*/ 1412570 w 1859537"/>
              <a:gd name="connsiteY0" fmla="*/ 0 h 1436226"/>
              <a:gd name="connsiteX1" fmla="*/ 1859537 w 1859537"/>
              <a:gd name="connsiteY1" fmla="*/ 1345930 h 1436226"/>
              <a:gd name="connsiteX2" fmla="*/ 15687 w 1859537"/>
              <a:gd name="connsiteY2" fmla="*/ 1436226 h 1436226"/>
              <a:gd name="connsiteX3" fmla="*/ 0 w 1859537"/>
              <a:gd name="connsiteY3" fmla="*/ 1412570 h 1436226"/>
              <a:gd name="connsiteX4" fmla="*/ 1412570 w 1859537"/>
              <a:gd name="connsiteY4" fmla="*/ 0 h 1436226"/>
              <a:gd name="connsiteX0" fmla="*/ 1412570 w 1907352"/>
              <a:gd name="connsiteY0" fmla="*/ 0 h 1436226"/>
              <a:gd name="connsiteX1" fmla="*/ 1907352 w 1907352"/>
              <a:gd name="connsiteY1" fmla="*/ 1409684 h 1436226"/>
              <a:gd name="connsiteX2" fmla="*/ 15687 w 1907352"/>
              <a:gd name="connsiteY2" fmla="*/ 1436226 h 1436226"/>
              <a:gd name="connsiteX3" fmla="*/ 0 w 1907352"/>
              <a:gd name="connsiteY3" fmla="*/ 1412570 h 1436226"/>
              <a:gd name="connsiteX4" fmla="*/ 1412570 w 1907352"/>
              <a:gd name="connsiteY4" fmla="*/ 0 h 1436226"/>
              <a:gd name="connsiteX0" fmla="*/ 1412570 w 1859537"/>
              <a:gd name="connsiteY0" fmla="*/ 0 h 1436226"/>
              <a:gd name="connsiteX1" fmla="*/ 1859537 w 1859537"/>
              <a:gd name="connsiteY1" fmla="*/ 441428 h 1436226"/>
              <a:gd name="connsiteX2" fmla="*/ 15687 w 1859537"/>
              <a:gd name="connsiteY2" fmla="*/ 1436226 h 1436226"/>
              <a:gd name="connsiteX3" fmla="*/ 0 w 1859537"/>
              <a:gd name="connsiteY3" fmla="*/ 1412570 h 1436226"/>
              <a:gd name="connsiteX4" fmla="*/ 1412570 w 1859537"/>
              <a:gd name="connsiteY4" fmla="*/ 0 h 1436226"/>
              <a:gd name="connsiteX0" fmla="*/ 1412570 w 1904384"/>
              <a:gd name="connsiteY0" fmla="*/ 0 h 1424272"/>
              <a:gd name="connsiteX1" fmla="*/ 1859537 w 1904384"/>
              <a:gd name="connsiteY1" fmla="*/ 441428 h 1424272"/>
              <a:gd name="connsiteX2" fmla="*/ 1904384 w 1904384"/>
              <a:gd name="connsiteY2" fmla="*/ 1424272 h 1424272"/>
              <a:gd name="connsiteX3" fmla="*/ 0 w 1904384"/>
              <a:gd name="connsiteY3" fmla="*/ 1412570 h 1424272"/>
              <a:gd name="connsiteX4" fmla="*/ 1412570 w 1904384"/>
              <a:gd name="connsiteY4" fmla="*/ 0 h 1424272"/>
              <a:gd name="connsiteX0" fmla="*/ 1412570 w 1907352"/>
              <a:gd name="connsiteY0" fmla="*/ 0 h 1424272"/>
              <a:gd name="connsiteX1" fmla="*/ 1907352 w 1907352"/>
              <a:gd name="connsiteY1" fmla="*/ 465335 h 1424272"/>
              <a:gd name="connsiteX2" fmla="*/ 1904384 w 1907352"/>
              <a:gd name="connsiteY2" fmla="*/ 1424272 h 1424272"/>
              <a:gd name="connsiteX3" fmla="*/ 0 w 1907352"/>
              <a:gd name="connsiteY3" fmla="*/ 1412570 h 1424272"/>
              <a:gd name="connsiteX4" fmla="*/ 1412570 w 1907352"/>
              <a:gd name="connsiteY4" fmla="*/ 0 h 1424272"/>
              <a:gd name="connsiteX0" fmla="*/ 1101772 w 1596554"/>
              <a:gd name="connsiteY0" fmla="*/ 0 h 1424272"/>
              <a:gd name="connsiteX1" fmla="*/ 1596554 w 1596554"/>
              <a:gd name="connsiteY1" fmla="*/ 465335 h 1424272"/>
              <a:gd name="connsiteX2" fmla="*/ 1593586 w 1596554"/>
              <a:gd name="connsiteY2" fmla="*/ 1424272 h 1424272"/>
              <a:gd name="connsiteX3" fmla="*/ 0 w 1596554"/>
              <a:gd name="connsiteY3" fmla="*/ 1125679 h 1424272"/>
              <a:gd name="connsiteX4" fmla="*/ 1101772 w 1596554"/>
              <a:gd name="connsiteY4" fmla="*/ 0 h 1424272"/>
              <a:gd name="connsiteX0" fmla="*/ 1101772 w 1596554"/>
              <a:gd name="connsiteY0" fmla="*/ 0 h 1424272"/>
              <a:gd name="connsiteX1" fmla="*/ 1596554 w 1596554"/>
              <a:gd name="connsiteY1" fmla="*/ 465335 h 1424272"/>
              <a:gd name="connsiteX2" fmla="*/ 1581632 w 1596554"/>
              <a:gd name="connsiteY2" fmla="*/ 1424272 h 1424272"/>
              <a:gd name="connsiteX3" fmla="*/ 0 w 1596554"/>
              <a:gd name="connsiteY3" fmla="*/ 1125679 h 1424272"/>
              <a:gd name="connsiteX4" fmla="*/ 1101772 w 1596554"/>
              <a:gd name="connsiteY4" fmla="*/ 0 h 1424272"/>
              <a:gd name="connsiteX0" fmla="*/ 1101772 w 1596554"/>
              <a:gd name="connsiteY0" fmla="*/ 0 h 1412318"/>
              <a:gd name="connsiteX1" fmla="*/ 1596554 w 1596554"/>
              <a:gd name="connsiteY1" fmla="*/ 465335 h 1412318"/>
              <a:gd name="connsiteX2" fmla="*/ 1569678 w 1596554"/>
              <a:gd name="connsiteY2" fmla="*/ 1412318 h 1412318"/>
              <a:gd name="connsiteX3" fmla="*/ 0 w 1596554"/>
              <a:gd name="connsiteY3" fmla="*/ 1125679 h 1412318"/>
              <a:gd name="connsiteX4" fmla="*/ 1101772 w 1596554"/>
              <a:gd name="connsiteY4" fmla="*/ 0 h 1412318"/>
              <a:gd name="connsiteX0" fmla="*/ 1101772 w 1596554"/>
              <a:gd name="connsiteY0" fmla="*/ 0 h 1436226"/>
              <a:gd name="connsiteX1" fmla="*/ 1596554 w 1596554"/>
              <a:gd name="connsiteY1" fmla="*/ 465335 h 1436226"/>
              <a:gd name="connsiteX2" fmla="*/ 1593586 w 1596554"/>
              <a:gd name="connsiteY2" fmla="*/ 1436226 h 1436226"/>
              <a:gd name="connsiteX3" fmla="*/ 0 w 1596554"/>
              <a:gd name="connsiteY3" fmla="*/ 1125679 h 1436226"/>
              <a:gd name="connsiteX4" fmla="*/ 1101772 w 1596554"/>
              <a:gd name="connsiteY4" fmla="*/ 0 h 1436226"/>
              <a:gd name="connsiteX0" fmla="*/ 1101772 w 1596554"/>
              <a:gd name="connsiteY0" fmla="*/ 0 h 1436226"/>
              <a:gd name="connsiteX1" fmla="*/ 1596554 w 1596554"/>
              <a:gd name="connsiteY1" fmla="*/ 465335 h 1436226"/>
              <a:gd name="connsiteX2" fmla="*/ 1593586 w 1596554"/>
              <a:gd name="connsiteY2" fmla="*/ 1436226 h 1436226"/>
              <a:gd name="connsiteX3" fmla="*/ 415311 w 1596554"/>
              <a:gd name="connsiteY3" fmla="*/ 1410545 h 1436226"/>
              <a:gd name="connsiteX4" fmla="*/ 0 w 1596554"/>
              <a:gd name="connsiteY4" fmla="*/ 1125679 h 1436226"/>
              <a:gd name="connsiteX5" fmla="*/ 1101772 w 1596554"/>
              <a:gd name="connsiteY5" fmla="*/ 0 h 1436226"/>
              <a:gd name="connsiteX0" fmla="*/ 1101772 w 1596554"/>
              <a:gd name="connsiteY0" fmla="*/ 0 h 1436226"/>
              <a:gd name="connsiteX1" fmla="*/ 1596554 w 1596554"/>
              <a:gd name="connsiteY1" fmla="*/ 465335 h 1436226"/>
              <a:gd name="connsiteX2" fmla="*/ 1593586 w 1596554"/>
              <a:gd name="connsiteY2" fmla="*/ 1436226 h 1436226"/>
              <a:gd name="connsiteX3" fmla="*/ 295774 w 1596554"/>
              <a:gd name="connsiteY3" fmla="*/ 1410545 h 1436226"/>
              <a:gd name="connsiteX4" fmla="*/ 0 w 1596554"/>
              <a:gd name="connsiteY4" fmla="*/ 1125679 h 1436226"/>
              <a:gd name="connsiteX5" fmla="*/ 1101772 w 1596554"/>
              <a:gd name="connsiteY5" fmla="*/ 0 h 143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54" h="1436226">
                <a:moveTo>
                  <a:pt x="1101772" y="0"/>
                </a:moveTo>
                <a:lnTo>
                  <a:pt x="1596554" y="465335"/>
                </a:lnTo>
                <a:cubicBezTo>
                  <a:pt x="1595565" y="784981"/>
                  <a:pt x="1594575" y="1116580"/>
                  <a:pt x="1593586" y="1436226"/>
                </a:cubicBezTo>
                <a:cubicBezTo>
                  <a:pt x="1324350" y="1387820"/>
                  <a:pt x="565010" y="1458951"/>
                  <a:pt x="295774" y="1410545"/>
                </a:cubicBezTo>
                <a:lnTo>
                  <a:pt x="0" y="1125679"/>
                </a:lnTo>
                <a:lnTo>
                  <a:pt x="1101772"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101">
            <a:extLst>
              <a:ext uri="{FF2B5EF4-FFF2-40B4-BE49-F238E27FC236}">
                <a16:creationId xmlns:a16="http://schemas.microsoft.com/office/drawing/2014/main" id="{0D79B471-0E5C-E5B7-AF8B-CCA37C942A37}"/>
              </a:ext>
            </a:extLst>
          </p:cNvPr>
          <p:cNvGrpSpPr/>
          <p:nvPr/>
        </p:nvGrpSpPr>
        <p:grpSpPr>
          <a:xfrm>
            <a:off x="129419" y="1873751"/>
            <a:ext cx="5185864" cy="1901145"/>
            <a:chOff x="249550" y="1524853"/>
            <a:chExt cx="5185864" cy="1901145"/>
          </a:xfrm>
        </p:grpSpPr>
        <p:sp>
          <p:nvSpPr>
            <p:cNvPr id="6" name="TextBox 5">
              <a:extLst>
                <a:ext uri="{FF2B5EF4-FFF2-40B4-BE49-F238E27FC236}">
                  <a16:creationId xmlns:a16="http://schemas.microsoft.com/office/drawing/2014/main" id="{64F6B1B5-3ED1-F860-32DA-4B0D58F125A4}"/>
                </a:ext>
              </a:extLst>
            </p:cNvPr>
            <p:cNvSpPr txBox="1"/>
            <p:nvPr/>
          </p:nvSpPr>
          <p:spPr>
            <a:xfrm>
              <a:off x="249550" y="2184759"/>
              <a:ext cx="5185864" cy="646331"/>
            </a:xfrm>
            <a:prstGeom prst="rect">
              <a:avLst/>
            </a:prstGeom>
            <a:noFill/>
          </p:spPr>
          <p:txBody>
            <a:bodyPr wrap="square" rtlCol="0" anchor="ctr">
              <a:spAutoFit/>
            </a:bodyPr>
            <a:lstStyle/>
            <a:p>
              <a:r>
                <a:rPr lang="en-US" sz="3600" dirty="0"/>
                <a:t>ELECTORAL SYSTEM</a:t>
              </a:r>
              <a:endParaRPr lang="ko-KR" altLang="en-US" sz="3600" dirty="0">
                <a:cs typeface="Arial" pitchFamily="34" charset="0"/>
              </a:endParaRPr>
            </a:p>
          </p:txBody>
        </p:sp>
        <p:sp>
          <p:nvSpPr>
            <p:cNvPr id="7" name="TextBox 6">
              <a:extLst>
                <a:ext uri="{FF2B5EF4-FFF2-40B4-BE49-F238E27FC236}">
                  <a16:creationId xmlns:a16="http://schemas.microsoft.com/office/drawing/2014/main" id="{2399FF19-FF79-0CA0-ECDE-97D8467A08D7}"/>
                </a:ext>
              </a:extLst>
            </p:cNvPr>
            <p:cNvSpPr txBox="1"/>
            <p:nvPr/>
          </p:nvSpPr>
          <p:spPr>
            <a:xfrm>
              <a:off x="249550" y="1524853"/>
              <a:ext cx="4916810" cy="769441"/>
            </a:xfrm>
            <a:prstGeom prst="rect">
              <a:avLst/>
            </a:prstGeom>
            <a:noFill/>
          </p:spPr>
          <p:txBody>
            <a:bodyPr wrap="square" rtlCol="0" anchor="ctr">
              <a:spAutoFit/>
            </a:bodyPr>
            <a:lstStyle/>
            <a:p>
              <a:r>
                <a:rPr lang="en-US" sz="4400" b="1" dirty="0">
                  <a:solidFill>
                    <a:schemeClr val="accent1"/>
                  </a:solidFill>
                </a:rPr>
                <a:t>DECENTRALIZED</a:t>
              </a:r>
              <a:endParaRPr lang="en-US" altLang="ko-KR" sz="4400" b="1" dirty="0">
                <a:solidFill>
                  <a:schemeClr val="accent1"/>
                </a:solidFill>
                <a:latin typeface="+mj-lt"/>
                <a:cs typeface="Arial" pitchFamily="34" charset="0"/>
              </a:endParaRPr>
            </a:p>
          </p:txBody>
        </p:sp>
        <p:pic>
          <p:nvPicPr>
            <p:cNvPr id="14" name="Picture 13">
              <a:extLst>
                <a:ext uri="{FF2B5EF4-FFF2-40B4-BE49-F238E27FC236}">
                  <a16:creationId xmlns:a16="http://schemas.microsoft.com/office/drawing/2014/main" id="{4CEF484F-3211-9051-F6A2-12CF95A82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94" y="2779667"/>
              <a:ext cx="4889866" cy="646331"/>
            </a:xfrm>
            <a:prstGeom prst="rect">
              <a:avLst/>
            </a:prstGeom>
          </p:spPr>
        </p:pic>
      </p:grpSp>
      <p:sp>
        <p:nvSpPr>
          <p:cNvPr id="43" name="TextBox 42">
            <a:extLst>
              <a:ext uri="{FF2B5EF4-FFF2-40B4-BE49-F238E27FC236}">
                <a16:creationId xmlns:a16="http://schemas.microsoft.com/office/drawing/2014/main" id="{126FCAD0-AF17-6F13-50E6-3B0873E365AB}"/>
              </a:ext>
            </a:extLst>
          </p:cNvPr>
          <p:cNvSpPr txBox="1"/>
          <p:nvPr/>
        </p:nvSpPr>
        <p:spPr>
          <a:xfrm>
            <a:off x="2117382" y="4045716"/>
            <a:ext cx="5767248"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sp>
        <p:nvSpPr>
          <p:cNvPr id="57" name="Pentagon 40">
            <a:extLst>
              <a:ext uri="{FF2B5EF4-FFF2-40B4-BE49-F238E27FC236}">
                <a16:creationId xmlns:a16="http://schemas.microsoft.com/office/drawing/2014/main" id="{9DADDC63-D2E1-6F61-2BE4-648037B63CBE}"/>
              </a:ext>
            </a:extLst>
          </p:cNvPr>
          <p:cNvSpPr/>
          <p:nvPr/>
        </p:nvSpPr>
        <p:spPr>
          <a:xfrm>
            <a:off x="-25399" y="4022422"/>
            <a:ext cx="3530599" cy="7092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Pentagon 41">
            <a:extLst>
              <a:ext uri="{FF2B5EF4-FFF2-40B4-BE49-F238E27FC236}">
                <a16:creationId xmlns:a16="http://schemas.microsoft.com/office/drawing/2014/main" id="{EA1AC290-4D8B-2D95-61BA-F97B46B6335F}"/>
              </a:ext>
            </a:extLst>
          </p:cNvPr>
          <p:cNvSpPr/>
          <p:nvPr/>
        </p:nvSpPr>
        <p:spPr>
          <a:xfrm>
            <a:off x="-25399" y="4731215"/>
            <a:ext cx="3911599" cy="7092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Pentagon 42">
            <a:extLst>
              <a:ext uri="{FF2B5EF4-FFF2-40B4-BE49-F238E27FC236}">
                <a16:creationId xmlns:a16="http://schemas.microsoft.com/office/drawing/2014/main" id="{9294A90F-C8E6-C3BC-9756-0EC024633AA8}"/>
              </a:ext>
            </a:extLst>
          </p:cNvPr>
          <p:cNvSpPr/>
          <p:nvPr/>
        </p:nvSpPr>
        <p:spPr>
          <a:xfrm>
            <a:off x="-25399" y="5440008"/>
            <a:ext cx="4368799" cy="709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Pentagon 43">
            <a:extLst>
              <a:ext uri="{FF2B5EF4-FFF2-40B4-BE49-F238E27FC236}">
                <a16:creationId xmlns:a16="http://schemas.microsoft.com/office/drawing/2014/main" id="{798EDDF2-034F-ECF5-4D5C-8931FF10911C}"/>
              </a:ext>
            </a:extLst>
          </p:cNvPr>
          <p:cNvSpPr/>
          <p:nvPr/>
        </p:nvSpPr>
        <p:spPr>
          <a:xfrm>
            <a:off x="-25400" y="6148800"/>
            <a:ext cx="4826000" cy="7092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87" name="Group 86">
            <a:extLst>
              <a:ext uri="{FF2B5EF4-FFF2-40B4-BE49-F238E27FC236}">
                <a16:creationId xmlns:a16="http://schemas.microsoft.com/office/drawing/2014/main" id="{2F6ECAFF-09DD-EC1F-C1D0-02F282C5DA4A}"/>
              </a:ext>
            </a:extLst>
          </p:cNvPr>
          <p:cNvGrpSpPr/>
          <p:nvPr/>
        </p:nvGrpSpPr>
        <p:grpSpPr>
          <a:xfrm>
            <a:off x="97458" y="4105185"/>
            <a:ext cx="2340942" cy="568394"/>
            <a:chOff x="106585" y="4152515"/>
            <a:chExt cx="5767248" cy="568394"/>
          </a:xfrm>
        </p:grpSpPr>
        <p:sp>
          <p:nvSpPr>
            <p:cNvPr id="66" name="TextBox 65">
              <a:extLst>
                <a:ext uri="{FF2B5EF4-FFF2-40B4-BE49-F238E27FC236}">
                  <a16:creationId xmlns:a16="http://schemas.microsoft.com/office/drawing/2014/main" id="{B35E6F19-83CD-3D2B-E812-4891B69D959C}"/>
                </a:ext>
              </a:extLst>
            </p:cNvPr>
            <p:cNvSpPr txBox="1"/>
            <p:nvPr/>
          </p:nvSpPr>
          <p:spPr>
            <a:xfrm>
              <a:off x="106585" y="4382355"/>
              <a:ext cx="5767248" cy="338554"/>
            </a:xfrm>
            <a:prstGeom prst="rect">
              <a:avLst/>
            </a:prstGeom>
            <a:noFill/>
          </p:spPr>
          <p:txBody>
            <a:bodyPr wrap="square" rtlCol="0">
              <a:spAutoFit/>
            </a:bodyPr>
            <a:lstStyle/>
            <a:p>
              <a:r>
                <a:rPr lang="en-US" altLang="ko-KR" sz="1600" dirty="0">
                  <a:solidFill>
                    <a:schemeClr val="bg1"/>
                  </a:solidFill>
                  <a:latin typeface="Arial" pitchFamily="34" charset="0"/>
                  <a:cs typeface="Arial" pitchFamily="34" charset="0"/>
                </a:rPr>
                <a:t>T20211092</a:t>
              </a:r>
              <a:endParaRPr lang="ko-KR" altLang="en-US" sz="1600" dirty="0">
                <a:solidFill>
                  <a:schemeClr val="bg1"/>
                </a:solidFill>
                <a:latin typeface="Arial" pitchFamily="34" charset="0"/>
                <a:cs typeface="Arial" pitchFamily="34" charset="0"/>
              </a:endParaRPr>
            </a:p>
          </p:txBody>
        </p:sp>
        <p:sp>
          <p:nvSpPr>
            <p:cNvPr id="67" name="TextBox 66">
              <a:extLst>
                <a:ext uri="{FF2B5EF4-FFF2-40B4-BE49-F238E27FC236}">
                  <a16:creationId xmlns:a16="http://schemas.microsoft.com/office/drawing/2014/main" id="{A51A30C4-F7B2-4701-8D1C-E020C05BE461}"/>
                </a:ext>
              </a:extLst>
            </p:cNvPr>
            <p:cNvSpPr txBox="1"/>
            <p:nvPr/>
          </p:nvSpPr>
          <p:spPr>
            <a:xfrm>
              <a:off x="106585" y="4152515"/>
              <a:ext cx="5767248"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Rounak Kundu</a:t>
              </a:r>
              <a:endParaRPr lang="ko-KR" altLang="en-US" sz="1600" b="1" dirty="0">
                <a:solidFill>
                  <a:schemeClr val="bg1"/>
                </a:solidFill>
                <a:latin typeface="Arial" pitchFamily="34" charset="0"/>
                <a:cs typeface="Arial" pitchFamily="34" charset="0"/>
              </a:endParaRPr>
            </a:p>
          </p:txBody>
        </p:sp>
      </p:grpSp>
      <p:grpSp>
        <p:nvGrpSpPr>
          <p:cNvPr id="68" name="Group 19">
            <a:extLst>
              <a:ext uri="{FF2B5EF4-FFF2-40B4-BE49-F238E27FC236}">
                <a16:creationId xmlns:a16="http://schemas.microsoft.com/office/drawing/2014/main" id="{219E4855-110C-3217-D774-84E4C9D16320}"/>
              </a:ext>
            </a:extLst>
          </p:cNvPr>
          <p:cNvGrpSpPr/>
          <p:nvPr/>
        </p:nvGrpSpPr>
        <p:grpSpPr>
          <a:xfrm>
            <a:off x="129419" y="6241098"/>
            <a:ext cx="2872031" cy="568394"/>
            <a:chOff x="2551705" y="4319146"/>
            <a:chExt cx="3683695" cy="568394"/>
          </a:xfrm>
        </p:grpSpPr>
        <p:sp>
          <p:nvSpPr>
            <p:cNvPr id="69" name="TextBox 68">
              <a:extLst>
                <a:ext uri="{FF2B5EF4-FFF2-40B4-BE49-F238E27FC236}">
                  <a16:creationId xmlns:a16="http://schemas.microsoft.com/office/drawing/2014/main" id="{98BE2E57-6468-148C-8F3F-EF37BC1AFD42}"/>
                </a:ext>
              </a:extLst>
            </p:cNvPr>
            <p:cNvSpPr txBox="1"/>
            <p:nvPr/>
          </p:nvSpPr>
          <p:spPr>
            <a:xfrm>
              <a:off x="2551705" y="4548986"/>
              <a:ext cx="3683695" cy="338554"/>
            </a:xfrm>
            <a:prstGeom prst="rect">
              <a:avLst/>
            </a:prstGeom>
            <a:noFill/>
          </p:spPr>
          <p:txBody>
            <a:bodyPr wrap="square" rtlCol="0">
              <a:spAutoFit/>
            </a:bodyPr>
            <a:lstStyle/>
            <a:p>
              <a:r>
                <a:rPr lang="en-US" altLang="ko-KR" sz="1600" dirty="0">
                  <a:solidFill>
                    <a:schemeClr val="bg1"/>
                  </a:solidFill>
                  <a:latin typeface="+mj-lt"/>
                  <a:cs typeface="Arial" pitchFamily="34" charset="0"/>
                </a:rPr>
                <a:t>Mentor</a:t>
              </a:r>
              <a:endParaRPr lang="ko-KR" altLang="en-US" sz="1600" dirty="0">
                <a:solidFill>
                  <a:schemeClr val="bg1"/>
                </a:solidFill>
                <a:latin typeface="+mj-lt"/>
                <a:cs typeface="Arial" pitchFamily="34" charset="0"/>
              </a:endParaRPr>
            </a:p>
          </p:txBody>
        </p:sp>
        <p:sp>
          <p:nvSpPr>
            <p:cNvPr id="70" name="TextBox 69">
              <a:extLst>
                <a:ext uri="{FF2B5EF4-FFF2-40B4-BE49-F238E27FC236}">
                  <a16:creationId xmlns:a16="http://schemas.microsoft.com/office/drawing/2014/main" id="{AC35D147-E8C1-F74F-CC22-B66507C58FA6}"/>
                </a:ext>
              </a:extLst>
            </p:cNvPr>
            <p:cNvSpPr txBox="1"/>
            <p:nvPr/>
          </p:nvSpPr>
          <p:spPr>
            <a:xfrm>
              <a:off x="2551705" y="4319146"/>
              <a:ext cx="3683695" cy="338554"/>
            </a:xfrm>
            <a:prstGeom prst="rect">
              <a:avLst/>
            </a:prstGeom>
            <a:noFill/>
          </p:spPr>
          <p:txBody>
            <a:bodyPr wrap="square" rtlCol="0">
              <a:spAutoFit/>
            </a:bodyPr>
            <a:lstStyle/>
            <a:p>
              <a:r>
                <a:rPr lang="en-US" altLang="ko-KR" sz="1600" b="1" dirty="0">
                  <a:solidFill>
                    <a:schemeClr val="bg1"/>
                  </a:solidFill>
                  <a:latin typeface="+mj-lt"/>
                  <a:cs typeface="Arial" pitchFamily="34" charset="0"/>
                </a:rPr>
                <a:t>Soumik Ghosh</a:t>
              </a:r>
              <a:endParaRPr lang="ko-KR" altLang="en-US" sz="1600" b="1" dirty="0">
                <a:solidFill>
                  <a:schemeClr val="bg1"/>
                </a:solidFill>
                <a:latin typeface="+mj-lt"/>
                <a:cs typeface="Arial" pitchFamily="34" charset="0"/>
              </a:endParaRPr>
            </a:p>
          </p:txBody>
        </p:sp>
      </p:grpSp>
      <p:grpSp>
        <p:nvGrpSpPr>
          <p:cNvPr id="71" name="Group 19">
            <a:extLst>
              <a:ext uri="{FF2B5EF4-FFF2-40B4-BE49-F238E27FC236}">
                <a16:creationId xmlns:a16="http://schemas.microsoft.com/office/drawing/2014/main" id="{646A312B-2898-FAF2-EF8B-5BD1C88CE2F8}"/>
              </a:ext>
            </a:extLst>
          </p:cNvPr>
          <p:cNvGrpSpPr/>
          <p:nvPr/>
        </p:nvGrpSpPr>
        <p:grpSpPr>
          <a:xfrm>
            <a:off x="131985" y="5528857"/>
            <a:ext cx="2763615" cy="568394"/>
            <a:chOff x="2551705" y="4319146"/>
            <a:chExt cx="3683695" cy="568394"/>
          </a:xfrm>
        </p:grpSpPr>
        <p:sp>
          <p:nvSpPr>
            <p:cNvPr id="72" name="TextBox 71">
              <a:extLst>
                <a:ext uri="{FF2B5EF4-FFF2-40B4-BE49-F238E27FC236}">
                  <a16:creationId xmlns:a16="http://schemas.microsoft.com/office/drawing/2014/main" id="{0B493476-CFAE-F1CC-4A33-199065066AFD}"/>
                </a:ext>
              </a:extLst>
            </p:cNvPr>
            <p:cNvSpPr txBox="1"/>
            <p:nvPr/>
          </p:nvSpPr>
          <p:spPr>
            <a:xfrm>
              <a:off x="2551705" y="4548986"/>
              <a:ext cx="3683695" cy="338554"/>
            </a:xfrm>
            <a:prstGeom prst="rect">
              <a:avLst/>
            </a:prstGeom>
            <a:noFill/>
          </p:spPr>
          <p:txBody>
            <a:bodyPr wrap="square" rtlCol="0">
              <a:spAutoFit/>
            </a:bodyPr>
            <a:lstStyle/>
            <a:p>
              <a:r>
                <a:rPr lang="en-US" altLang="ko-KR" sz="1600" dirty="0">
                  <a:solidFill>
                    <a:schemeClr val="bg1"/>
                  </a:solidFill>
                  <a:cs typeface="Arial" pitchFamily="34" charset="0"/>
                </a:rPr>
                <a:t>20211063</a:t>
              </a:r>
              <a:endParaRPr lang="ko-KR" altLang="en-US" sz="1600" dirty="0">
                <a:solidFill>
                  <a:schemeClr val="bg1"/>
                </a:solidFill>
                <a:cs typeface="Arial" pitchFamily="34" charset="0"/>
              </a:endParaRPr>
            </a:p>
          </p:txBody>
        </p:sp>
        <p:sp>
          <p:nvSpPr>
            <p:cNvPr id="73" name="TextBox 72">
              <a:extLst>
                <a:ext uri="{FF2B5EF4-FFF2-40B4-BE49-F238E27FC236}">
                  <a16:creationId xmlns:a16="http://schemas.microsoft.com/office/drawing/2014/main" id="{A4E45454-2B79-0B03-028A-BA1E84B776AA}"/>
                </a:ext>
              </a:extLst>
            </p:cNvPr>
            <p:cNvSpPr txBox="1"/>
            <p:nvPr/>
          </p:nvSpPr>
          <p:spPr>
            <a:xfrm>
              <a:off x="2551705" y="4319146"/>
              <a:ext cx="3683695" cy="338554"/>
            </a:xfrm>
            <a:prstGeom prst="rect">
              <a:avLst/>
            </a:prstGeom>
            <a:noFill/>
          </p:spPr>
          <p:txBody>
            <a:bodyPr wrap="square" rtlCol="0">
              <a:spAutoFit/>
            </a:bodyPr>
            <a:lstStyle/>
            <a:p>
              <a:r>
                <a:rPr lang="en-US" altLang="ko-KR" sz="1600" b="1" dirty="0">
                  <a:solidFill>
                    <a:schemeClr val="bg1"/>
                  </a:solidFill>
                  <a:cs typeface="Arial" pitchFamily="34" charset="0"/>
                </a:rPr>
                <a:t>Himangshu Sarkar</a:t>
              </a:r>
              <a:endParaRPr lang="ko-KR" altLang="en-US" sz="1600" b="1" dirty="0">
                <a:solidFill>
                  <a:schemeClr val="bg1"/>
                </a:solidFill>
                <a:cs typeface="Arial" pitchFamily="34" charset="0"/>
              </a:endParaRPr>
            </a:p>
          </p:txBody>
        </p:sp>
      </p:grpSp>
      <p:grpSp>
        <p:nvGrpSpPr>
          <p:cNvPr id="74" name="Group 19">
            <a:extLst>
              <a:ext uri="{FF2B5EF4-FFF2-40B4-BE49-F238E27FC236}">
                <a16:creationId xmlns:a16="http://schemas.microsoft.com/office/drawing/2014/main" id="{E1EDBC12-D04B-520F-0EC5-7C3E348C992A}"/>
              </a:ext>
            </a:extLst>
          </p:cNvPr>
          <p:cNvGrpSpPr/>
          <p:nvPr/>
        </p:nvGrpSpPr>
        <p:grpSpPr>
          <a:xfrm>
            <a:off x="104237" y="4804021"/>
            <a:ext cx="2105563" cy="568394"/>
            <a:chOff x="2551705" y="4319146"/>
            <a:chExt cx="3683695" cy="568394"/>
          </a:xfrm>
        </p:grpSpPr>
        <p:sp>
          <p:nvSpPr>
            <p:cNvPr id="77" name="TextBox 76">
              <a:extLst>
                <a:ext uri="{FF2B5EF4-FFF2-40B4-BE49-F238E27FC236}">
                  <a16:creationId xmlns:a16="http://schemas.microsoft.com/office/drawing/2014/main" id="{DE61A8E8-52E3-00C6-B6B6-A524B8F408CF}"/>
                </a:ext>
              </a:extLst>
            </p:cNvPr>
            <p:cNvSpPr txBox="1"/>
            <p:nvPr/>
          </p:nvSpPr>
          <p:spPr>
            <a:xfrm>
              <a:off x="2551705" y="4548986"/>
              <a:ext cx="3683695" cy="338554"/>
            </a:xfrm>
            <a:prstGeom prst="rect">
              <a:avLst/>
            </a:prstGeom>
            <a:noFill/>
          </p:spPr>
          <p:txBody>
            <a:bodyPr wrap="square" rtlCol="0">
              <a:spAutoFit/>
            </a:bodyPr>
            <a:lstStyle/>
            <a:p>
              <a:r>
                <a:rPr lang="en-US" altLang="ko-KR" sz="1600" dirty="0">
                  <a:solidFill>
                    <a:schemeClr val="bg1"/>
                  </a:solidFill>
                  <a:latin typeface="+mj-lt"/>
                  <a:cs typeface="Arial" pitchFamily="34" charset="0"/>
                </a:rPr>
                <a:t>L20221084</a:t>
              </a:r>
              <a:endParaRPr lang="ko-KR" altLang="en-US" sz="1600" dirty="0">
                <a:solidFill>
                  <a:schemeClr val="bg1"/>
                </a:solidFill>
                <a:latin typeface="+mj-lt"/>
                <a:cs typeface="Arial" pitchFamily="34" charset="0"/>
              </a:endParaRPr>
            </a:p>
          </p:txBody>
        </p:sp>
        <p:sp>
          <p:nvSpPr>
            <p:cNvPr id="78" name="TextBox 77">
              <a:extLst>
                <a:ext uri="{FF2B5EF4-FFF2-40B4-BE49-F238E27FC236}">
                  <a16:creationId xmlns:a16="http://schemas.microsoft.com/office/drawing/2014/main" id="{A7FEFB9E-A695-D928-8AFE-3A4F71D06CAD}"/>
                </a:ext>
              </a:extLst>
            </p:cNvPr>
            <p:cNvSpPr txBox="1"/>
            <p:nvPr/>
          </p:nvSpPr>
          <p:spPr>
            <a:xfrm>
              <a:off x="2551705" y="4319146"/>
              <a:ext cx="3683695" cy="338554"/>
            </a:xfrm>
            <a:prstGeom prst="rect">
              <a:avLst/>
            </a:prstGeom>
            <a:noFill/>
          </p:spPr>
          <p:txBody>
            <a:bodyPr wrap="square" rtlCol="0">
              <a:spAutoFit/>
            </a:bodyPr>
            <a:lstStyle/>
            <a:p>
              <a:r>
                <a:rPr lang="en-US" altLang="ko-KR" sz="1600" b="1" dirty="0">
                  <a:solidFill>
                    <a:schemeClr val="bg1"/>
                  </a:solidFill>
                  <a:latin typeface="+mj-lt"/>
                  <a:cs typeface="Arial" pitchFamily="34" charset="0"/>
                </a:rPr>
                <a:t>Bikash Dutta</a:t>
              </a:r>
              <a:endParaRPr lang="ko-KR" altLang="en-US" sz="1600" b="1" dirty="0">
                <a:solidFill>
                  <a:schemeClr val="bg1"/>
                </a:solidFill>
                <a:latin typeface="+mj-lt"/>
                <a:cs typeface="Arial" pitchFamily="34" charset="0"/>
              </a:endParaRPr>
            </a:p>
          </p:txBody>
        </p:sp>
      </p:grpSp>
      <p:pic>
        <p:nvPicPr>
          <p:cNvPr id="104" name="Picture 103">
            <a:extLst>
              <a:ext uri="{FF2B5EF4-FFF2-40B4-BE49-F238E27FC236}">
                <a16:creationId xmlns:a16="http://schemas.microsoft.com/office/drawing/2014/main" id="{AEDB69B8-89B6-CEA7-F6EA-BC5CC6DB3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63" y="187265"/>
            <a:ext cx="886363" cy="892786"/>
          </a:xfrm>
          <a:prstGeom prst="rect">
            <a:avLst/>
          </a:prstGeom>
        </p:spPr>
      </p:pic>
      <p:sp>
        <p:nvSpPr>
          <p:cNvPr id="105" name="TextBox 104">
            <a:extLst>
              <a:ext uri="{FF2B5EF4-FFF2-40B4-BE49-F238E27FC236}">
                <a16:creationId xmlns:a16="http://schemas.microsoft.com/office/drawing/2014/main" id="{321B47AB-F94E-5E21-DF10-B97C168147E7}"/>
              </a:ext>
            </a:extLst>
          </p:cNvPr>
          <p:cNvSpPr txBox="1"/>
          <p:nvPr/>
        </p:nvSpPr>
        <p:spPr>
          <a:xfrm>
            <a:off x="1042726" y="162015"/>
            <a:ext cx="3014546" cy="892552"/>
          </a:xfrm>
          <a:prstGeom prst="rect">
            <a:avLst/>
          </a:prstGeom>
          <a:noFill/>
        </p:spPr>
        <p:txBody>
          <a:bodyPr wrap="square" rtlCol="0">
            <a:spAutoFit/>
          </a:bodyPr>
          <a:lstStyle/>
          <a:p>
            <a:r>
              <a:rPr lang="en-US" sz="2600" b="1" i="0" dirty="0">
                <a:solidFill>
                  <a:schemeClr val="tx1">
                    <a:lumMod val="65000"/>
                    <a:lumOff val="35000"/>
                  </a:schemeClr>
                </a:solidFill>
                <a:effectLst/>
                <a:latin typeface="Google Sans"/>
              </a:rPr>
              <a:t>University Institute</a:t>
            </a:r>
            <a:endParaRPr lang="en-US" sz="2600" b="1" dirty="0">
              <a:solidFill>
                <a:schemeClr val="tx1">
                  <a:lumMod val="65000"/>
                  <a:lumOff val="35000"/>
                </a:schemeClr>
              </a:solidFill>
              <a:latin typeface="Google Sans"/>
            </a:endParaRPr>
          </a:p>
          <a:p>
            <a:r>
              <a:rPr lang="en-US" sz="2600" b="1" i="0" dirty="0">
                <a:solidFill>
                  <a:schemeClr val="tx1">
                    <a:lumMod val="65000"/>
                    <a:lumOff val="35000"/>
                  </a:schemeClr>
                </a:solidFill>
                <a:effectLst/>
                <a:latin typeface="Google Sans"/>
              </a:rPr>
              <a:t>of Technology,</a:t>
            </a:r>
            <a:r>
              <a:rPr lang="en-US" sz="2600" b="1" dirty="0">
                <a:solidFill>
                  <a:schemeClr val="tx1">
                    <a:lumMod val="65000"/>
                    <a:lumOff val="35000"/>
                  </a:schemeClr>
                </a:solidFill>
                <a:latin typeface="Google Sans"/>
              </a:rPr>
              <a:t> BU</a:t>
            </a:r>
            <a:endParaRPr lang="en-US" sz="2600" b="1" i="0" dirty="0">
              <a:solidFill>
                <a:schemeClr val="tx1">
                  <a:lumMod val="65000"/>
                  <a:lumOff val="35000"/>
                </a:schemeClr>
              </a:solidFill>
              <a:effectLst/>
              <a:latin typeface="Google Sans"/>
            </a:endParaRPr>
          </a:p>
        </p:txBody>
      </p:sp>
      <p:sp>
        <p:nvSpPr>
          <p:cNvPr id="106" name="TextBox 105">
            <a:extLst>
              <a:ext uri="{FF2B5EF4-FFF2-40B4-BE49-F238E27FC236}">
                <a16:creationId xmlns:a16="http://schemas.microsoft.com/office/drawing/2014/main" id="{A7358952-417C-B3CF-6D03-C12FBEA5185A}"/>
              </a:ext>
            </a:extLst>
          </p:cNvPr>
          <p:cNvSpPr txBox="1"/>
          <p:nvPr/>
        </p:nvSpPr>
        <p:spPr>
          <a:xfrm>
            <a:off x="156363" y="1460760"/>
            <a:ext cx="4644237" cy="430887"/>
          </a:xfrm>
          <a:prstGeom prst="rect">
            <a:avLst/>
          </a:prstGeom>
          <a:noFill/>
        </p:spPr>
        <p:txBody>
          <a:bodyPr wrap="square" rtlCol="0">
            <a:spAutoFit/>
          </a:bodyPr>
          <a:lstStyle/>
          <a:p>
            <a:r>
              <a:rPr lang="en-US" sz="2200" b="1" i="0" dirty="0">
                <a:solidFill>
                  <a:schemeClr val="tx1">
                    <a:lumMod val="50000"/>
                    <a:lumOff val="50000"/>
                  </a:schemeClr>
                </a:solidFill>
                <a:effectLst/>
                <a:latin typeface="Google Sans"/>
              </a:rPr>
              <a:t>Dept. </a:t>
            </a:r>
            <a:r>
              <a:rPr lang="en-US" sz="2200" b="1" dirty="0">
                <a:solidFill>
                  <a:schemeClr val="tx1">
                    <a:lumMod val="50000"/>
                    <a:lumOff val="50000"/>
                  </a:schemeClr>
                </a:solidFill>
                <a:latin typeface="Google Sans"/>
              </a:rPr>
              <a:t>C</a:t>
            </a:r>
            <a:r>
              <a:rPr lang="en-US" sz="2200" b="1" i="0" dirty="0">
                <a:solidFill>
                  <a:schemeClr val="tx1">
                    <a:lumMod val="50000"/>
                    <a:lumOff val="50000"/>
                  </a:schemeClr>
                </a:solidFill>
                <a:effectLst/>
                <a:latin typeface="Google Sans"/>
              </a:rPr>
              <a:t>omputer Science &amp; Technology</a:t>
            </a:r>
          </a:p>
        </p:txBody>
      </p:sp>
    </p:spTree>
    <p:extLst>
      <p:ext uri="{BB962C8B-B14F-4D97-AF65-F5344CB8AC3E}">
        <p14:creationId xmlns:p14="http://schemas.microsoft.com/office/powerpoint/2010/main" val="849046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6DE7-3537-CBFA-405F-6184ADF1E10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895AB18-66E9-6A9E-78E9-A11886F6D03E}"/>
              </a:ext>
            </a:extLst>
          </p:cNvPr>
          <p:cNvSpPr/>
          <p:nvPr/>
        </p:nvSpPr>
        <p:spPr>
          <a:xfrm>
            <a:off x="914400" y="1600200"/>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Image </a:t>
            </a:r>
            <a:r>
              <a:rPr lang="en-IN" sz="1100" b="1" dirty="0"/>
              <a:t>Acquisition</a:t>
            </a:r>
            <a:endParaRPr lang="en-US" sz="1100" b="1" dirty="0"/>
          </a:p>
        </p:txBody>
      </p:sp>
      <p:sp>
        <p:nvSpPr>
          <p:cNvPr id="4" name="Rectangle: Rounded Corners 3">
            <a:extLst>
              <a:ext uri="{FF2B5EF4-FFF2-40B4-BE49-F238E27FC236}">
                <a16:creationId xmlns:a16="http://schemas.microsoft.com/office/drawing/2014/main" id="{9C90788E-CFA0-BD2D-FC9C-1268C848C646}"/>
              </a:ext>
            </a:extLst>
          </p:cNvPr>
          <p:cNvSpPr/>
          <p:nvPr/>
        </p:nvSpPr>
        <p:spPr>
          <a:xfrm>
            <a:off x="3124200" y="1600200"/>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t>Segmentation</a:t>
            </a:r>
            <a:endParaRPr lang="en-US" sz="1100" b="1" dirty="0"/>
          </a:p>
        </p:txBody>
      </p:sp>
      <p:sp>
        <p:nvSpPr>
          <p:cNvPr id="5" name="Rectangle: Rounded Corners 4">
            <a:extLst>
              <a:ext uri="{FF2B5EF4-FFF2-40B4-BE49-F238E27FC236}">
                <a16:creationId xmlns:a16="http://schemas.microsoft.com/office/drawing/2014/main" id="{FBA00331-EDEE-14D5-23F4-D8C5EE3EB5EB}"/>
              </a:ext>
            </a:extLst>
          </p:cNvPr>
          <p:cNvSpPr/>
          <p:nvPr/>
        </p:nvSpPr>
        <p:spPr>
          <a:xfrm>
            <a:off x="5334000" y="1600200"/>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t>Normalization</a:t>
            </a:r>
            <a:endParaRPr lang="en-US" sz="1100" b="1" dirty="0"/>
          </a:p>
        </p:txBody>
      </p:sp>
      <p:sp>
        <p:nvSpPr>
          <p:cNvPr id="7" name="Rectangle: Rounded Corners 6">
            <a:extLst>
              <a:ext uri="{FF2B5EF4-FFF2-40B4-BE49-F238E27FC236}">
                <a16:creationId xmlns:a16="http://schemas.microsoft.com/office/drawing/2014/main" id="{A2225E04-1D11-86A6-D20F-9E9BCB73FC3A}"/>
              </a:ext>
            </a:extLst>
          </p:cNvPr>
          <p:cNvSpPr/>
          <p:nvPr/>
        </p:nvSpPr>
        <p:spPr>
          <a:xfrm>
            <a:off x="7540688" y="1600200"/>
            <a:ext cx="1298512" cy="129851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t>Feature Extraction</a:t>
            </a:r>
            <a:endParaRPr lang="en-US" sz="1100" b="1" dirty="0"/>
          </a:p>
        </p:txBody>
      </p:sp>
      <p:sp>
        <p:nvSpPr>
          <p:cNvPr id="18" name="Rectangle: Rounded Corners 17">
            <a:extLst>
              <a:ext uri="{FF2B5EF4-FFF2-40B4-BE49-F238E27FC236}">
                <a16:creationId xmlns:a16="http://schemas.microsoft.com/office/drawing/2014/main" id="{AC3CCE94-B917-467A-C651-B60D003514F5}"/>
              </a:ext>
            </a:extLst>
          </p:cNvPr>
          <p:cNvSpPr/>
          <p:nvPr/>
        </p:nvSpPr>
        <p:spPr>
          <a:xfrm>
            <a:off x="9750488" y="1600200"/>
            <a:ext cx="1298512" cy="1298512"/>
          </a:xfrm>
          <a:prstGeom prst="roundRect">
            <a:avLst>
              <a:gd name="adj"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a:t>Feature Matching</a:t>
            </a:r>
            <a:endParaRPr lang="en-US" sz="1100" b="1" dirty="0"/>
          </a:p>
        </p:txBody>
      </p:sp>
      <p:sp>
        <p:nvSpPr>
          <p:cNvPr id="19" name="Arrow: Right 18">
            <a:extLst>
              <a:ext uri="{FF2B5EF4-FFF2-40B4-BE49-F238E27FC236}">
                <a16:creationId xmlns:a16="http://schemas.microsoft.com/office/drawing/2014/main" id="{938CF73F-C2D0-3461-5FA8-DBB29FFCABB9}"/>
              </a:ext>
            </a:extLst>
          </p:cNvPr>
          <p:cNvSpPr/>
          <p:nvPr/>
        </p:nvSpPr>
        <p:spPr>
          <a:xfrm>
            <a:off x="8839201" y="2147856"/>
            <a:ext cx="914400" cy="1809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40952B1-AEA3-84E3-744A-324CD22FAF7D}"/>
              </a:ext>
            </a:extLst>
          </p:cNvPr>
          <p:cNvSpPr txBox="1"/>
          <p:nvPr/>
        </p:nvSpPr>
        <p:spPr>
          <a:xfrm>
            <a:off x="4427417" y="6169223"/>
            <a:ext cx="3365419" cy="307777"/>
          </a:xfrm>
          <a:prstGeom prst="rect">
            <a:avLst/>
          </a:prstGeom>
          <a:noFill/>
        </p:spPr>
        <p:txBody>
          <a:bodyPr wrap="square" rtlCol="0">
            <a:spAutoFit/>
          </a:bodyPr>
          <a:lstStyle/>
          <a:p>
            <a:pPr algn="ctr"/>
            <a:r>
              <a:rPr lang="en-US" sz="1400" dirty="0">
                <a:solidFill>
                  <a:schemeClr val="tx1">
                    <a:lumMod val="50000"/>
                    <a:lumOff val="50000"/>
                  </a:schemeClr>
                </a:solidFill>
              </a:rPr>
              <a:t>Fig 4. Iris Recognition Process</a:t>
            </a:r>
            <a:endParaRPr lang="en-IN" sz="1400" dirty="0">
              <a:solidFill>
                <a:schemeClr val="tx1">
                  <a:lumMod val="50000"/>
                  <a:lumOff val="50000"/>
                </a:schemeClr>
              </a:solidFill>
            </a:endParaRPr>
          </a:p>
        </p:txBody>
      </p:sp>
      <p:sp>
        <p:nvSpPr>
          <p:cNvPr id="20" name="Text Placeholder 1">
            <a:extLst>
              <a:ext uri="{FF2B5EF4-FFF2-40B4-BE49-F238E27FC236}">
                <a16:creationId xmlns:a16="http://schemas.microsoft.com/office/drawing/2014/main" id="{AC82E046-AFAE-290E-E6C9-EAF58348D9F9}"/>
              </a:ext>
            </a:extLst>
          </p:cNvPr>
          <p:cNvSpPr>
            <a:spLocks noGrp="1"/>
          </p:cNvSpPr>
          <p:nvPr>
            <p:ph type="body" sz="quarter" idx="10"/>
          </p:nvPr>
        </p:nvSpPr>
        <p:spPr>
          <a:xfrm>
            <a:off x="323850" y="339725"/>
            <a:ext cx="11572875" cy="723900"/>
          </a:xfrm>
        </p:spPr>
        <p:txBody>
          <a:bodyPr/>
          <a:lstStyle/>
          <a:p>
            <a:r>
              <a:rPr lang="en-US" sz="4400" b="1" dirty="0"/>
              <a:t>IMPLEMENTATION</a:t>
            </a:r>
          </a:p>
        </p:txBody>
      </p:sp>
      <p:pic>
        <p:nvPicPr>
          <p:cNvPr id="6" name="Picture 5">
            <a:extLst>
              <a:ext uri="{FF2B5EF4-FFF2-40B4-BE49-F238E27FC236}">
                <a16:creationId xmlns:a16="http://schemas.microsoft.com/office/drawing/2014/main" id="{A53610B8-30AB-31EC-9A1A-C79488F034E6}"/>
              </a:ext>
            </a:extLst>
          </p:cNvPr>
          <p:cNvPicPr>
            <a:picLocks noChangeAspect="1"/>
          </p:cNvPicPr>
          <p:nvPr/>
        </p:nvPicPr>
        <p:blipFill>
          <a:blip r:embed="rId2">
            <a:extLst>
              <a:ext uri="{28A0092B-C50C-407E-A947-70E740481C1C}">
                <a14:useLocalDpi xmlns:a14="http://schemas.microsoft.com/office/drawing/2010/main" val="0"/>
              </a:ext>
            </a:extLst>
          </a:blip>
          <a:srcRect l="29427" t="13423" r="27140" b="11901"/>
          <a:stretch>
            <a:fillRect/>
          </a:stretch>
        </p:blipFill>
        <p:spPr>
          <a:xfrm>
            <a:off x="711448" y="3400425"/>
            <a:ext cx="1704416" cy="1465200"/>
          </a:xfrm>
          <a:prstGeom prst="rect">
            <a:avLst/>
          </a:prstGeom>
        </p:spPr>
      </p:pic>
      <p:pic>
        <p:nvPicPr>
          <p:cNvPr id="24" name="Picture 23">
            <a:extLst>
              <a:ext uri="{FF2B5EF4-FFF2-40B4-BE49-F238E27FC236}">
                <a16:creationId xmlns:a16="http://schemas.microsoft.com/office/drawing/2014/main" id="{C2FC2EAD-6E58-A179-0852-7585C52440BE}"/>
              </a:ext>
            </a:extLst>
          </p:cNvPr>
          <p:cNvPicPr>
            <a:picLocks noChangeAspect="1"/>
          </p:cNvPicPr>
          <p:nvPr/>
        </p:nvPicPr>
        <p:blipFill>
          <a:blip r:embed="rId3">
            <a:extLst>
              <a:ext uri="{28A0092B-C50C-407E-A947-70E740481C1C}">
                <a14:useLocalDpi xmlns:a14="http://schemas.microsoft.com/office/drawing/2010/main" val="0"/>
              </a:ext>
            </a:extLst>
          </a:blip>
          <a:srcRect l="45930" t="31923" r="37339" b="33954"/>
          <a:stretch>
            <a:fillRect/>
          </a:stretch>
        </p:blipFill>
        <p:spPr>
          <a:xfrm>
            <a:off x="3054944" y="3382200"/>
            <a:ext cx="1437023" cy="1465200"/>
          </a:xfrm>
          <a:prstGeom prst="rect">
            <a:avLst/>
          </a:prstGeom>
        </p:spPr>
      </p:pic>
      <p:pic>
        <p:nvPicPr>
          <p:cNvPr id="26" name="Picture 25">
            <a:extLst>
              <a:ext uri="{FF2B5EF4-FFF2-40B4-BE49-F238E27FC236}">
                <a16:creationId xmlns:a16="http://schemas.microsoft.com/office/drawing/2014/main" id="{F5D958F8-7A83-3EFC-B5AA-7FBDAC4DF69A}"/>
              </a:ext>
            </a:extLst>
          </p:cNvPr>
          <p:cNvPicPr>
            <a:picLocks noChangeAspect="1"/>
          </p:cNvPicPr>
          <p:nvPr/>
        </p:nvPicPr>
        <p:blipFill>
          <a:blip r:embed="rId4">
            <a:extLst>
              <a:ext uri="{28A0092B-C50C-407E-A947-70E740481C1C}">
                <a14:useLocalDpi xmlns:a14="http://schemas.microsoft.com/office/drawing/2010/main" val="0"/>
              </a:ext>
            </a:extLst>
          </a:blip>
          <a:srcRect l="12470" t="40683" r="10105" b="39631"/>
          <a:stretch>
            <a:fillRect/>
          </a:stretch>
        </p:blipFill>
        <p:spPr>
          <a:xfrm rot="10800000" flipV="1">
            <a:off x="4986416" y="4013766"/>
            <a:ext cx="1993679" cy="253434"/>
          </a:xfrm>
          <a:prstGeom prst="rect">
            <a:avLst/>
          </a:prstGeom>
        </p:spPr>
      </p:pic>
      <p:sp>
        <p:nvSpPr>
          <p:cNvPr id="27" name="Arrow: Right 26">
            <a:extLst>
              <a:ext uri="{FF2B5EF4-FFF2-40B4-BE49-F238E27FC236}">
                <a16:creationId xmlns:a16="http://schemas.microsoft.com/office/drawing/2014/main" id="{A3DEC82D-87A5-1500-C09A-7806600315A8}"/>
              </a:ext>
            </a:extLst>
          </p:cNvPr>
          <p:cNvSpPr/>
          <p:nvPr/>
        </p:nvSpPr>
        <p:spPr>
          <a:xfrm>
            <a:off x="6629400" y="2133600"/>
            <a:ext cx="914400" cy="1809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20AFFF9D-C6EC-3B8C-80F0-D0F914256BA9}"/>
              </a:ext>
            </a:extLst>
          </p:cNvPr>
          <p:cNvSpPr/>
          <p:nvPr/>
        </p:nvSpPr>
        <p:spPr>
          <a:xfrm>
            <a:off x="4419600" y="2133600"/>
            <a:ext cx="914400" cy="1809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92C70752-5237-A8D5-8EC2-1BB66C860E07}"/>
              </a:ext>
            </a:extLst>
          </p:cNvPr>
          <p:cNvSpPr/>
          <p:nvPr/>
        </p:nvSpPr>
        <p:spPr>
          <a:xfrm>
            <a:off x="2209800" y="2133600"/>
            <a:ext cx="914400" cy="18095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F860EC5-9AE1-786C-838C-55C14DD5C3E9}"/>
              </a:ext>
            </a:extLst>
          </p:cNvPr>
          <p:cNvPicPr>
            <a:picLocks noChangeAspect="1"/>
          </p:cNvPicPr>
          <p:nvPr/>
        </p:nvPicPr>
        <p:blipFill>
          <a:blip r:embed="rId5">
            <a:extLst>
              <a:ext uri="{28A0092B-C50C-407E-A947-70E740481C1C}">
                <a14:useLocalDpi xmlns:a14="http://schemas.microsoft.com/office/drawing/2010/main" val="0"/>
              </a:ext>
            </a:extLst>
          </a:blip>
          <a:srcRect l="12470" t="41303" r="10105" b="40324"/>
          <a:stretch>
            <a:fillRect/>
          </a:stretch>
        </p:blipFill>
        <p:spPr>
          <a:xfrm rot="10800000" flipV="1">
            <a:off x="7193104" y="4030662"/>
            <a:ext cx="1993680" cy="236538"/>
          </a:xfrm>
          <a:prstGeom prst="rect">
            <a:avLst/>
          </a:prstGeom>
        </p:spPr>
      </p:pic>
      <p:pic>
        <p:nvPicPr>
          <p:cNvPr id="13" name="Picture 12">
            <a:extLst>
              <a:ext uri="{FF2B5EF4-FFF2-40B4-BE49-F238E27FC236}">
                <a16:creationId xmlns:a16="http://schemas.microsoft.com/office/drawing/2014/main" id="{49BC9E8D-B05B-6F0F-2CA1-861B5F46C19D}"/>
              </a:ext>
            </a:extLst>
          </p:cNvPr>
          <p:cNvPicPr>
            <a:picLocks noChangeAspect="1"/>
          </p:cNvPicPr>
          <p:nvPr/>
        </p:nvPicPr>
        <p:blipFill>
          <a:blip r:embed="rId6">
            <a:extLst>
              <a:ext uri="{28A0092B-C50C-407E-A947-70E740481C1C}">
                <a14:useLocalDpi xmlns:a14="http://schemas.microsoft.com/office/drawing/2010/main" val="0"/>
              </a:ext>
            </a:extLst>
          </a:blip>
          <a:srcRect l="12471" t="41336" r="10107" b="40294"/>
          <a:stretch>
            <a:fillRect/>
          </a:stretch>
        </p:blipFill>
        <p:spPr>
          <a:xfrm>
            <a:off x="9399793" y="3864674"/>
            <a:ext cx="1993679" cy="236538"/>
          </a:xfrm>
          <a:prstGeom prst="rect">
            <a:avLst/>
          </a:prstGeom>
        </p:spPr>
      </p:pic>
      <p:pic>
        <p:nvPicPr>
          <p:cNvPr id="14" name="Picture 13">
            <a:extLst>
              <a:ext uri="{FF2B5EF4-FFF2-40B4-BE49-F238E27FC236}">
                <a16:creationId xmlns:a16="http://schemas.microsoft.com/office/drawing/2014/main" id="{19259C79-E217-1DD0-F25B-ADCE1FF3C15E}"/>
              </a:ext>
            </a:extLst>
          </p:cNvPr>
          <p:cNvPicPr>
            <a:picLocks noChangeAspect="1"/>
          </p:cNvPicPr>
          <p:nvPr/>
        </p:nvPicPr>
        <p:blipFill>
          <a:blip r:embed="rId5">
            <a:extLst>
              <a:ext uri="{28A0092B-C50C-407E-A947-70E740481C1C}">
                <a14:useLocalDpi xmlns:a14="http://schemas.microsoft.com/office/drawing/2010/main" val="0"/>
              </a:ext>
            </a:extLst>
          </a:blip>
          <a:srcRect l="12470" t="41303" r="10105" b="40324"/>
          <a:stretch>
            <a:fillRect/>
          </a:stretch>
        </p:blipFill>
        <p:spPr>
          <a:xfrm rot="10800000" flipV="1">
            <a:off x="9399792" y="3221862"/>
            <a:ext cx="1993680" cy="236538"/>
          </a:xfrm>
          <a:prstGeom prst="rect">
            <a:avLst/>
          </a:prstGeom>
        </p:spPr>
      </p:pic>
      <p:sp>
        <p:nvSpPr>
          <p:cNvPr id="15" name="TextBox 14">
            <a:extLst>
              <a:ext uri="{FF2B5EF4-FFF2-40B4-BE49-F238E27FC236}">
                <a16:creationId xmlns:a16="http://schemas.microsoft.com/office/drawing/2014/main" id="{A3C7B99A-2363-B798-0B34-5920C3F51850}"/>
              </a:ext>
            </a:extLst>
          </p:cNvPr>
          <p:cNvSpPr txBox="1"/>
          <p:nvPr/>
        </p:nvSpPr>
        <p:spPr>
          <a:xfrm>
            <a:off x="9793086" y="3476871"/>
            <a:ext cx="1274964" cy="369332"/>
          </a:xfrm>
          <a:prstGeom prst="rect">
            <a:avLst/>
          </a:prstGeom>
          <a:noFill/>
        </p:spPr>
        <p:txBody>
          <a:bodyPr wrap="square" rtlCol="0">
            <a:spAutoFit/>
          </a:bodyPr>
          <a:lstStyle/>
          <a:p>
            <a:pPr algn="ctr"/>
            <a:r>
              <a:rPr lang="en-US" b="1" dirty="0"/>
              <a:t>XOR</a:t>
            </a:r>
            <a:endParaRPr lang="en-IN" b="1" dirty="0"/>
          </a:p>
        </p:txBody>
      </p:sp>
      <p:sp>
        <p:nvSpPr>
          <p:cNvPr id="16" name="TextBox 15">
            <a:extLst>
              <a:ext uri="{FF2B5EF4-FFF2-40B4-BE49-F238E27FC236}">
                <a16:creationId xmlns:a16="http://schemas.microsoft.com/office/drawing/2014/main" id="{74BDE4D6-D1E2-EF15-836A-2A6CDC50ACBE}"/>
              </a:ext>
            </a:extLst>
          </p:cNvPr>
          <p:cNvSpPr txBox="1"/>
          <p:nvPr/>
        </p:nvSpPr>
        <p:spPr>
          <a:xfrm>
            <a:off x="9774036" y="4114800"/>
            <a:ext cx="1274964" cy="369332"/>
          </a:xfrm>
          <a:prstGeom prst="rect">
            <a:avLst/>
          </a:prstGeom>
          <a:noFill/>
        </p:spPr>
        <p:txBody>
          <a:bodyPr wrap="square" rtlCol="0">
            <a:spAutoFit/>
          </a:bodyPr>
          <a:lstStyle/>
          <a:p>
            <a:pPr algn="ctr"/>
            <a:r>
              <a:rPr lang="en-US" b="1" dirty="0"/>
              <a:t>=</a:t>
            </a:r>
            <a:endParaRPr lang="en-IN" b="1" dirty="0"/>
          </a:p>
        </p:txBody>
      </p:sp>
      <p:pic>
        <p:nvPicPr>
          <p:cNvPr id="21" name="Picture 20">
            <a:extLst>
              <a:ext uri="{FF2B5EF4-FFF2-40B4-BE49-F238E27FC236}">
                <a16:creationId xmlns:a16="http://schemas.microsoft.com/office/drawing/2014/main" id="{F9D41D4A-11BA-DEEF-C1BE-AE12A24B54CA}"/>
              </a:ext>
            </a:extLst>
          </p:cNvPr>
          <p:cNvPicPr>
            <a:picLocks noChangeAspect="1"/>
          </p:cNvPicPr>
          <p:nvPr/>
        </p:nvPicPr>
        <p:blipFill>
          <a:blip r:embed="rId7">
            <a:extLst>
              <a:ext uri="{28A0092B-C50C-407E-A947-70E740481C1C}">
                <a14:useLocalDpi xmlns:a14="http://schemas.microsoft.com/office/drawing/2010/main" val="0"/>
              </a:ext>
            </a:extLst>
          </a:blip>
          <a:srcRect l="12470" t="41336" r="10433" b="40294"/>
          <a:stretch>
            <a:fillRect/>
          </a:stretch>
        </p:blipFill>
        <p:spPr>
          <a:xfrm>
            <a:off x="9399793" y="4495800"/>
            <a:ext cx="1993680" cy="237545"/>
          </a:xfrm>
          <a:prstGeom prst="rect">
            <a:avLst/>
          </a:prstGeom>
        </p:spPr>
      </p:pic>
    </p:spTree>
    <p:extLst>
      <p:ext uri="{BB962C8B-B14F-4D97-AF65-F5344CB8AC3E}">
        <p14:creationId xmlns:p14="http://schemas.microsoft.com/office/powerpoint/2010/main" val="92139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EF96-A3DA-95E2-0498-47B96403D7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B35AD1-511D-ECA4-06B6-CA2FDF81E443}"/>
              </a:ext>
            </a:extLst>
          </p:cNvPr>
          <p:cNvSpPr>
            <a:spLocks noGrp="1"/>
          </p:cNvSpPr>
          <p:nvPr>
            <p:ph type="body" sz="quarter" idx="10"/>
          </p:nvPr>
        </p:nvSpPr>
        <p:spPr/>
        <p:txBody>
          <a:bodyPr/>
          <a:lstStyle/>
          <a:p>
            <a:r>
              <a:rPr lang="en-US" sz="4400" b="1" dirty="0"/>
              <a:t>IMPLEMENTATION</a:t>
            </a:r>
          </a:p>
        </p:txBody>
      </p:sp>
      <p:sp>
        <p:nvSpPr>
          <p:cNvPr id="6" name="Text Placeholder 27">
            <a:extLst>
              <a:ext uri="{FF2B5EF4-FFF2-40B4-BE49-F238E27FC236}">
                <a16:creationId xmlns:a16="http://schemas.microsoft.com/office/drawing/2014/main" id="{34933D36-3169-A693-448D-A81600A3C450}"/>
              </a:ext>
            </a:extLst>
          </p:cNvPr>
          <p:cNvSpPr txBox="1">
            <a:spLocks/>
          </p:cNvSpPr>
          <p:nvPr/>
        </p:nvSpPr>
        <p:spPr>
          <a:xfrm>
            <a:off x="990601" y="1146955"/>
            <a:ext cx="2895600"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solidFill>
              </a:rPr>
              <a:t>Image Acquisition</a:t>
            </a:r>
            <a:endParaRPr lang="en-US" altLang="ko-KR" sz="2400" dirty="0">
              <a:solidFill>
                <a:schemeClr val="tx1"/>
              </a:solidFill>
            </a:endParaRPr>
          </a:p>
        </p:txBody>
      </p:sp>
      <p:sp>
        <p:nvSpPr>
          <p:cNvPr id="20" name="직사각형 1">
            <a:extLst>
              <a:ext uri="{FF2B5EF4-FFF2-40B4-BE49-F238E27FC236}">
                <a16:creationId xmlns:a16="http://schemas.microsoft.com/office/drawing/2014/main" id="{59884F44-95D6-CF21-D7F0-4943B93D764A}"/>
              </a:ext>
            </a:extLst>
          </p:cNvPr>
          <p:cNvSpPr/>
          <p:nvPr/>
        </p:nvSpPr>
        <p:spPr>
          <a:xfrm>
            <a:off x="533400" y="1579003"/>
            <a:ext cx="7086600" cy="1569660"/>
          </a:xfrm>
          <a:prstGeom prst="rect">
            <a:avLst/>
          </a:prstGeom>
        </p:spPr>
        <p:txBody>
          <a:bodyPr wrap="square">
            <a:spAutoFit/>
          </a:bodyPr>
          <a:lstStyle/>
          <a:p>
            <a:pPr marL="457200" marR="215900" algn="just">
              <a:tabLst>
                <a:tab pos="738505" algn="l"/>
              </a:tabLst>
            </a:pPr>
            <a:r>
              <a:rPr lang="en-US" sz="1600" dirty="0">
                <a:effectLst/>
                <a:latin typeface="+mj-lt"/>
                <a:ea typeface="Times New Roman" panose="02020603050405020304" pitchFamily="18" charset="0"/>
              </a:rPr>
              <a:t>The first step is capturing a high-quality image of the </a:t>
            </a:r>
            <a:r>
              <a:rPr lang="en-US" sz="1600" dirty="0">
                <a:latin typeface="+mj-lt"/>
                <a:ea typeface="Times New Roman" panose="02020603050405020304" pitchFamily="18" charset="0"/>
              </a:rPr>
              <a:t>eyes</a:t>
            </a:r>
            <a:r>
              <a:rPr lang="en-US" sz="1600" dirty="0">
                <a:effectLst/>
                <a:latin typeface="+mj-lt"/>
                <a:ea typeface="Times New Roman" panose="02020603050405020304" pitchFamily="18" charset="0"/>
              </a:rPr>
              <a:t>. This involves the use of specialized cameras equipped with infrared illumination. Infrared light enhances the contrast of the iris patterns.</a:t>
            </a:r>
          </a:p>
          <a:p>
            <a:pPr marL="457200" marR="215900" algn="just">
              <a:tabLst>
                <a:tab pos="738505" algn="l"/>
              </a:tabLst>
            </a:pPr>
            <a:endParaRPr lang="en-US" sz="1600" dirty="0">
              <a:latin typeface="+mj-lt"/>
              <a:ea typeface="Times New Roman" panose="02020603050405020304" pitchFamily="18" charset="0"/>
            </a:endParaRPr>
          </a:p>
          <a:p>
            <a:pPr marL="457200" marR="215900" algn="just">
              <a:tabLst>
                <a:tab pos="738505" algn="l"/>
              </a:tabLst>
            </a:pPr>
            <a:r>
              <a:rPr lang="en-US" sz="1600" dirty="0">
                <a:latin typeface="+mj-lt"/>
                <a:ea typeface="Times New Roman" panose="02020603050405020304" pitchFamily="18" charset="0"/>
              </a:rPr>
              <a:t>Here, we are using pre captured image dataset consisting of 756 images of 108 different persons. </a:t>
            </a:r>
            <a:endParaRPr lang="en-IN" sz="1600" dirty="0">
              <a:effectLst/>
              <a:latin typeface="+mj-lt"/>
              <a:ea typeface="Times New Roman" panose="02020603050405020304" pitchFamily="18" charset="0"/>
            </a:endParaRPr>
          </a:p>
        </p:txBody>
      </p:sp>
      <p:sp>
        <p:nvSpPr>
          <p:cNvPr id="3" name="Text Placeholder 27">
            <a:extLst>
              <a:ext uri="{FF2B5EF4-FFF2-40B4-BE49-F238E27FC236}">
                <a16:creationId xmlns:a16="http://schemas.microsoft.com/office/drawing/2014/main" id="{0E069028-79BB-2C50-EB17-1246359FF737}"/>
              </a:ext>
            </a:extLst>
          </p:cNvPr>
          <p:cNvSpPr txBox="1">
            <a:spLocks/>
          </p:cNvSpPr>
          <p:nvPr/>
        </p:nvSpPr>
        <p:spPr>
          <a:xfrm>
            <a:off x="990601" y="3668450"/>
            <a:ext cx="3352800"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solidFill>
              </a:rPr>
              <a:t>Image Preprocessing</a:t>
            </a:r>
            <a:endParaRPr lang="en-US" altLang="ko-KR" sz="2400" dirty="0">
              <a:solidFill>
                <a:schemeClr val="tx1"/>
              </a:solidFill>
            </a:endParaRPr>
          </a:p>
        </p:txBody>
      </p:sp>
      <p:sp>
        <p:nvSpPr>
          <p:cNvPr id="4" name="직사각형 1">
            <a:extLst>
              <a:ext uri="{FF2B5EF4-FFF2-40B4-BE49-F238E27FC236}">
                <a16:creationId xmlns:a16="http://schemas.microsoft.com/office/drawing/2014/main" id="{0C24B251-F8E1-2F60-9641-FB8F19D3001C}"/>
              </a:ext>
            </a:extLst>
          </p:cNvPr>
          <p:cNvSpPr/>
          <p:nvPr/>
        </p:nvSpPr>
        <p:spPr>
          <a:xfrm>
            <a:off x="968479" y="4114800"/>
            <a:ext cx="6346722" cy="1354217"/>
          </a:xfrm>
          <a:prstGeom prst="rect">
            <a:avLst/>
          </a:prstGeom>
        </p:spPr>
        <p:txBody>
          <a:bodyPr wrap="square">
            <a:spAutoFit/>
          </a:bodyPr>
          <a:lstStyle/>
          <a:p>
            <a:pPr marL="285750" indent="-285750">
              <a:buFont typeface="Wingdings" panose="05000000000000000000" pitchFamily="2" charset="2"/>
              <a:buChar char="§"/>
            </a:pPr>
            <a:r>
              <a:rPr lang="en-IN" sz="1600" dirty="0">
                <a:latin typeface="+mj-lt"/>
                <a:cs typeface="Times New Roman" panose="02020603050405020304" pitchFamily="18" charset="0"/>
              </a:rPr>
              <a:t>The raw bytes from the file are read and converted to a NumPy array of unsigned 8-bit integers.</a:t>
            </a:r>
          </a:p>
          <a:p>
            <a:pPr marL="285750" indent="-285750">
              <a:buFont typeface="Wingdings" panose="05000000000000000000" pitchFamily="2" charset="2"/>
              <a:buChar char="§"/>
            </a:pPr>
            <a:r>
              <a:rPr lang="en-IN" sz="1600" dirty="0">
                <a:latin typeface="+mj-lt"/>
                <a:cs typeface="Times New Roman" panose="02020603050405020304" pitchFamily="18" charset="0"/>
              </a:rPr>
              <a:t>The byte array is decoded into a grayscale OpenCV image.</a:t>
            </a:r>
          </a:p>
          <a:p>
            <a:pPr marL="285750" indent="-285750">
              <a:buFont typeface="Wingdings" panose="05000000000000000000" pitchFamily="2" charset="2"/>
              <a:buChar char="§"/>
            </a:pPr>
            <a:r>
              <a:rPr lang="en-IN" sz="1600" dirty="0">
                <a:latin typeface="+mj-lt"/>
                <a:cs typeface="Times New Roman" panose="02020603050405020304" pitchFamily="18" charset="0"/>
              </a:rPr>
              <a:t>The decoded grayscale image is returned.</a:t>
            </a:r>
          </a:p>
          <a:p>
            <a:pPr marL="457200" marR="215900" algn="just">
              <a:tabLst>
                <a:tab pos="738505" algn="l"/>
              </a:tabLst>
            </a:pP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4CD05BD1-42DA-697E-79C4-3AFDAC2FD000}"/>
              </a:ext>
            </a:extLst>
          </p:cNvPr>
          <p:cNvPicPr>
            <a:picLocks noChangeAspect="1"/>
          </p:cNvPicPr>
          <p:nvPr/>
        </p:nvPicPr>
        <p:blipFill>
          <a:blip r:embed="rId2">
            <a:extLst>
              <a:ext uri="{28A0092B-C50C-407E-A947-70E740481C1C}">
                <a14:useLocalDpi xmlns:a14="http://schemas.microsoft.com/office/drawing/2010/main" val="0"/>
              </a:ext>
            </a:extLst>
          </a:blip>
          <a:srcRect l="29427" t="13423" r="27140" b="11901"/>
          <a:stretch>
            <a:fillRect/>
          </a:stretch>
        </p:blipFill>
        <p:spPr>
          <a:xfrm>
            <a:off x="7630077" y="1834539"/>
            <a:ext cx="4266649" cy="3667822"/>
          </a:xfrm>
          <a:prstGeom prst="rect">
            <a:avLst/>
          </a:prstGeom>
        </p:spPr>
      </p:pic>
    </p:spTree>
    <p:extLst>
      <p:ext uri="{BB962C8B-B14F-4D97-AF65-F5344CB8AC3E}">
        <p14:creationId xmlns:p14="http://schemas.microsoft.com/office/powerpoint/2010/main" val="373685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BC7F-DD47-8BDC-7B78-1C20D2FCFD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A71561-A927-56A6-B455-BCFB3DE885B3}"/>
              </a:ext>
            </a:extLst>
          </p:cNvPr>
          <p:cNvSpPr>
            <a:spLocks noGrp="1"/>
          </p:cNvSpPr>
          <p:nvPr>
            <p:ph type="body" sz="quarter" idx="10"/>
          </p:nvPr>
        </p:nvSpPr>
        <p:spPr/>
        <p:txBody>
          <a:bodyPr/>
          <a:lstStyle/>
          <a:p>
            <a:r>
              <a:rPr lang="en-US" sz="4400" b="1" dirty="0"/>
              <a:t>IMPLEMENTATION</a:t>
            </a:r>
          </a:p>
        </p:txBody>
      </p:sp>
      <p:sp>
        <p:nvSpPr>
          <p:cNvPr id="6" name="Text Placeholder 27">
            <a:extLst>
              <a:ext uri="{FF2B5EF4-FFF2-40B4-BE49-F238E27FC236}">
                <a16:creationId xmlns:a16="http://schemas.microsoft.com/office/drawing/2014/main" id="{618340F3-56C3-9E26-75BE-73A7AAF9BFE2}"/>
              </a:ext>
            </a:extLst>
          </p:cNvPr>
          <p:cNvSpPr txBox="1">
            <a:spLocks/>
          </p:cNvSpPr>
          <p:nvPr/>
        </p:nvSpPr>
        <p:spPr>
          <a:xfrm>
            <a:off x="990600" y="1146955"/>
            <a:ext cx="3200399"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solidFill>
              </a:rPr>
              <a:t>Segmentation</a:t>
            </a:r>
            <a:endParaRPr lang="en-US" altLang="ko-KR" sz="2400" dirty="0">
              <a:solidFill>
                <a:schemeClr val="tx1"/>
              </a:solidFill>
            </a:endParaRPr>
          </a:p>
        </p:txBody>
      </p:sp>
      <p:sp>
        <p:nvSpPr>
          <p:cNvPr id="20" name="직사각형 1">
            <a:extLst>
              <a:ext uri="{FF2B5EF4-FFF2-40B4-BE49-F238E27FC236}">
                <a16:creationId xmlns:a16="http://schemas.microsoft.com/office/drawing/2014/main" id="{57CAA952-4E51-85AF-779A-A467829546E2}"/>
              </a:ext>
            </a:extLst>
          </p:cNvPr>
          <p:cNvSpPr/>
          <p:nvPr/>
        </p:nvSpPr>
        <p:spPr>
          <a:xfrm>
            <a:off x="533400" y="1579003"/>
            <a:ext cx="7086600" cy="3877985"/>
          </a:xfrm>
          <a:prstGeom prst="rect">
            <a:avLst/>
          </a:prstGeom>
        </p:spPr>
        <p:txBody>
          <a:bodyPr wrap="square">
            <a:spAutoFit/>
          </a:bodyPr>
          <a:lstStyle/>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A median blur filter is applied on the image to reduce the noise.</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Hough Circle Transform is used to detect circular regions(for the pupil), which are then used to create a mask for the pupil.</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A mask for the iris is created by taking the iris center as the pupil center, and the iris radius as 20 pixels larger than the pupil.</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The pupil mask is subtracted from the iris mask to create a concentric mask, assuming that all the patterns needed for feature extraction and matching, belongs to the region between the two circles.</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The concentric mask undergoes a bitwise_and() operation with the image to segment out the iris(without the pupil) from the image. </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The segmented iris and the geometry details (centers and radii of pupil and radius) are returned. </a:t>
            </a:r>
            <a:r>
              <a:rPr lang="en-IN" sz="1600" dirty="0">
                <a:latin typeface="+mj-lt"/>
              </a:rPr>
              <a:t> </a:t>
            </a:r>
          </a:p>
          <a:p>
            <a:pPr marL="742950" marR="215900" indent="-285750" algn="just">
              <a:buFont typeface="Wingdings" panose="05000000000000000000" pitchFamily="2" charset="2"/>
              <a:buChar char="§"/>
              <a:tabLst>
                <a:tab pos="738505" algn="l"/>
              </a:tabLst>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5E338FF-8B4D-6774-59AB-7B5104EE0F1E}"/>
              </a:ext>
            </a:extLst>
          </p:cNvPr>
          <p:cNvPicPr>
            <a:picLocks noChangeAspect="1"/>
          </p:cNvPicPr>
          <p:nvPr/>
        </p:nvPicPr>
        <p:blipFill>
          <a:blip r:embed="rId2">
            <a:extLst>
              <a:ext uri="{28A0092B-C50C-407E-A947-70E740481C1C}">
                <a14:useLocalDpi xmlns:a14="http://schemas.microsoft.com/office/drawing/2010/main" val="0"/>
              </a:ext>
            </a:extLst>
          </a:blip>
          <a:srcRect l="45930" t="31923" r="37339" b="33954"/>
          <a:stretch>
            <a:fillRect/>
          </a:stretch>
        </p:blipFill>
        <p:spPr>
          <a:xfrm>
            <a:off x="7915275" y="1579003"/>
            <a:ext cx="3733800" cy="3807012"/>
          </a:xfrm>
          <a:prstGeom prst="rect">
            <a:avLst/>
          </a:prstGeom>
        </p:spPr>
      </p:pic>
    </p:spTree>
    <p:extLst>
      <p:ext uri="{BB962C8B-B14F-4D97-AF65-F5344CB8AC3E}">
        <p14:creationId xmlns:p14="http://schemas.microsoft.com/office/powerpoint/2010/main" val="225327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459D-4490-0F55-EE67-339831B1D6E6}"/>
            </a:ext>
          </a:extLst>
        </p:cNvPr>
        <p:cNvGrpSpPr/>
        <p:nvPr/>
      </p:nvGrpSpPr>
      <p:grpSpPr>
        <a:xfrm>
          <a:off x="0" y="0"/>
          <a:ext cx="0" cy="0"/>
          <a:chOff x="0" y="0"/>
          <a:chExt cx="0" cy="0"/>
        </a:xfrm>
      </p:grpSpPr>
      <p:sp>
        <p:nvSpPr>
          <p:cNvPr id="6" name="Text Placeholder 27">
            <a:extLst>
              <a:ext uri="{FF2B5EF4-FFF2-40B4-BE49-F238E27FC236}">
                <a16:creationId xmlns:a16="http://schemas.microsoft.com/office/drawing/2014/main" id="{6FA0CD7C-3336-63BE-30C3-2EDB333A9472}"/>
              </a:ext>
            </a:extLst>
          </p:cNvPr>
          <p:cNvSpPr txBox="1">
            <a:spLocks/>
          </p:cNvSpPr>
          <p:nvPr/>
        </p:nvSpPr>
        <p:spPr>
          <a:xfrm>
            <a:off x="1066800" y="838200"/>
            <a:ext cx="5791200" cy="724247"/>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Normalization</a:t>
            </a:r>
            <a:endParaRPr lang="en-US" altLang="ko-KR" sz="2400" dirty="0">
              <a:solidFill>
                <a:schemeClr val="tx1"/>
              </a:solidFill>
            </a:endParaRPr>
          </a:p>
        </p:txBody>
      </p:sp>
      <p:sp>
        <p:nvSpPr>
          <p:cNvPr id="20" name="직사각형 1">
            <a:extLst>
              <a:ext uri="{FF2B5EF4-FFF2-40B4-BE49-F238E27FC236}">
                <a16:creationId xmlns:a16="http://schemas.microsoft.com/office/drawing/2014/main" id="{EFD9D3EC-C183-3244-3830-505B0A485F02}"/>
              </a:ext>
            </a:extLst>
          </p:cNvPr>
          <p:cNvSpPr/>
          <p:nvPr/>
        </p:nvSpPr>
        <p:spPr>
          <a:xfrm>
            <a:off x="607044" y="1432679"/>
            <a:ext cx="6879606" cy="2339102"/>
          </a:xfrm>
          <a:prstGeom prst="rect">
            <a:avLst/>
          </a:prstGeom>
        </p:spPr>
        <p:txBody>
          <a:bodyPr wrap="square">
            <a:spAutoFit/>
          </a:bodyPr>
          <a:lstStyle/>
          <a:p>
            <a:pPr marL="742950" marR="215900" indent="-285750" algn="just">
              <a:buFont typeface="Wingdings" panose="05000000000000000000" pitchFamily="2" charset="2"/>
              <a:buChar char="§"/>
              <a:tabLst>
                <a:tab pos="738505" algn="l"/>
              </a:tabLst>
            </a:pPr>
            <a:r>
              <a:rPr lang="en-IN" sz="1600" dirty="0"/>
              <a:t>A grid of radial and evenly spaced angular(0 to 2π) values is created.</a:t>
            </a:r>
          </a:p>
          <a:p>
            <a:pPr marL="742950" marR="215900" indent="-285750" algn="just">
              <a:buFont typeface="Wingdings" panose="05000000000000000000" pitchFamily="2" charset="2"/>
              <a:buChar char="§"/>
              <a:tabLst>
                <a:tab pos="738505" algn="l"/>
              </a:tabLst>
            </a:pPr>
            <a:r>
              <a:rPr lang="en-IN" sz="1600" dirty="0"/>
              <a:t>Every point between pupil and iris boundaries are interpolates on the grid.</a:t>
            </a:r>
          </a:p>
          <a:p>
            <a:pPr marL="742950" marR="215900" indent="-285750" algn="just">
              <a:buFont typeface="Wingdings" panose="05000000000000000000" pitchFamily="2" charset="2"/>
              <a:buChar char="§"/>
              <a:tabLst>
                <a:tab pos="738505" algn="l"/>
              </a:tabLst>
            </a:pPr>
            <a:r>
              <a:rPr lang="en-IN" sz="1600" dirty="0"/>
              <a:t>Coordinates are clipped to stay within image bounds and the original image is sampled at the new coordinates to create a normalized rectangular iris image.</a:t>
            </a:r>
          </a:p>
          <a:p>
            <a:pPr marL="742950" marR="215900" indent="-285750" algn="just">
              <a:buFont typeface="Wingdings" panose="05000000000000000000" pitchFamily="2" charset="2"/>
              <a:buChar char="§"/>
              <a:tabLst>
                <a:tab pos="738505" algn="l"/>
              </a:tabLst>
            </a:pPr>
            <a:r>
              <a:rPr lang="en-IN" sz="1600" dirty="0"/>
              <a:t>The transposed version of the normalized image is returned.</a:t>
            </a:r>
          </a:p>
          <a:p>
            <a:pPr marL="742950" marR="215900" indent="-285750" algn="just">
              <a:buFont typeface="Arial" panose="020B0604020202020204" pitchFamily="34" charset="0"/>
              <a:buChar char="•"/>
              <a:tabLst>
                <a:tab pos="738505" algn="l"/>
              </a:tabLs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2" name="Text Placeholder 27">
            <a:extLst>
              <a:ext uri="{FF2B5EF4-FFF2-40B4-BE49-F238E27FC236}">
                <a16:creationId xmlns:a16="http://schemas.microsoft.com/office/drawing/2014/main" id="{46E89C85-AC5D-0328-E252-96B5149B7690}"/>
              </a:ext>
            </a:extLst>
          </p:cNvPr>
          <p:cNvSpPr txBox="1">
            <a:spLocks/>
          </p:cNvSpPr>
          <p:nvPr/>
        </p:nvSpPr>
        <p:spPr>
          <a:xfrm>
            <a:off x="1058119" y="4093502"/>
            <a:ext cx="3810000"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solidFill>
              </a:rPr>
              <a:t>Feature Extraction</a:t>
            </a:r>
            <a:endParaRPr lang="en-US" altLang="ko-KR" sz="2400" dirty="0">
              <a:solidFill>
                <a:schemeClr val="tx1"/>
              </a:solidFill>
            </a:endParaRPr>
          </a:p>
        </p:txBody>
      </p:sp>
      <p:sp>
        <p:nvSpPr>
          <p:cNvPr id="8" name="Text Placeholder 1">
            <a:extLst>
              <a:ext uri="{FF2B5EF4-FFF2-40B4-BE49-F238E27FC236}">
                <a16:creationId xmlns:a16="http://schemas.microsoft.com/office/drawing/2014/main" id="{3813C0CF-813F-D53E-346B-1D60575CE1C2}"/>
              </a:ext>
            </a:extLst>
          </p:cNvPr>
          <p:cNvSpPr>
            <a:spLocks noGrp="1"/>
          </p:cNvSpPr>
          <p:nvPr>
            <p:ph type="body" sz="quarter" idx="10"/>
          </p:nvPr>
        </p:nvSpPr>
        <p:spPr>
          <a:xfrm>
            <a:off x="323529" y="339509"/>
            <a:ext cx="11573197" cy="724247"/>
          </a:xfrm>
        </p:spPr>
        <p:txBody>
          <a:bodyPr/>
          <a:lstStyle/>
          <a:p>
            <a:r>
              <a:rPr lang="en-US" sz="4400" b="1" dirty="0"/>
              <a:t>IMPLEMENTATION</a:t>
            </a:r>
          </a:p>
        </p:txBody>
      </p:sp>
      <p:pic>
        <p:nvPicPr>
          <p:cNvPr id="2" name="Picture 1">
            <a:extLst>
              <a:ext uri="{FF2B5EF4-FFF2-40B4-BE49-F238E27FC236}">
                <a16:creationId xmlns:a16="http://schemas.microsoft.com/office/drawing/2014/main" id="{CADECA3E-7CA1-D29D-2BE9-70F3525D5BA9}"/>
              </a:ext>
            </a:extLst>
          </p:cNvPr>
          <p:cNvPicPr>
            <a:picLocks noChangeAspect="1"/>
          </p:cNvPicPr>
          <p:nvPr/>
        </p:nvPicPr>
        <p:blipFill>
          <a:blip r:embed="rId2">
            <a:extLst>
              <a:ext uri="{28A0092B-C50C-407E-A947-70E740481C1C}">
                <a14:useLocalDpi xmlns:a14="http://schemas.microsoft.com/office/drawing/2010/main" val="0"/>
              </a:ext>
            </a:extLst>
          </a:blip>
          <a:srcRect l="12470" t="40683" r="10105" b="39631"/>
          <a:stretch>
            <a:fillRect/>
          </a:stretch>
        </p:blipFill>
        <p:spPr>
          <a:xfrm rot="10800000" flipV="1">
            <a:off x="7536249" y="2146223"/>
            <a:ext cx="3575085" cy="454461"/>
          </a:xfrm>
          <a:prstGeom prst="rect">
            <a:avLst/>
          </a:prstGeom>
        </p:spPr>
      </p:pic>
      <p:sp>
        <p:nvSpPr>
          <p:cNvPr id="3" name="직사각형 1">
            <a:extLst>
              <a:ext uri="{FF2B5EF4-FFF2-40B4-BE49-F238E27FC236}">
                <a16:creationId xmlns:a16="http://schemas.microsoft.com/office/drawing/2014/main" id="{9830EC9E-C1DB-D700-42E7-D0AA3348B010}"/>
              </a:ext>
            </a:extLst>
          </p:cNvPr>
          <p:cNvSpPr/>
          <p:nvPr/>
        </p:nvSpPr>
        <p:spPr>
          <a:xfrm>
            <a:off x="1029182" y="4592074"/>
            <a:ext cx="6879606" cy="1107996"/>
          </a:xfrm>
          <a:prstGeom prst="rect">
            <a:avLst/>
          </a:prstGeom>
        </p:spPr>
        <p:txBody>
          <a:bodyPr wrap="square">
            <a:spAutoFit/>
          </a:bodyPr>
          <a:lstStyle/>
          <a:p>
            <a:pPr marL="285750" indent="-285750">
              <a:buFont typeface="Wingdings" panose="05000000000000000000" pitchFamily="2" charset="2"/>
              <a:buChar char="§"/>
            </a:pPr>
            <a:r>
              <a:rPr lang="en-IN" sz="1600" dirty="0"/>
              <a:t>Gabor filter is applied to extract texture (real and imaginary parts).</a:t>
            </a:r>
          </a:p>
          <a:p>
            <a:pPr marL="285750" indent="-285750">
              <a:buFont typeface="Wingdings" panose="05000000000000000000" pitchFamily="2" charset="2"/>
              <a:buChar char="§"/>
            </a:pPr>
            <a:r>
              <a:rPr lang="en-IN" sz="1600" dirty="0"/>
              <a:t>The real part is binarized: 1, where real &gt; 0; else 0.</a:t>
            </a:r>
          </a:p>
          <a:p>
            <a:pPr marL="285750" indent="-285750">
              <a:buFont typeface="Wingdings" panose="05000000000000000000" pitchFamily="2" charset="2"/>
              <a:buChar char="§"/>
            </a:pPr>
            <a:r>
              <a:rPr lang="en-IN" sz="1600" dirty="0"/>
              <a:t>The binary iris code is returned.</a:t>
            </a:r>
          </a:p>
          <a:p>
            <a:pPr marL="742950" marR="215900" indent="-285750" algn="just">
              <a:buFont typeface="Arial" panose="020B0604020202020204" pitchFamily="34" charset="0"/>
              <a:buChar char="•"/>
              <a:tabLst>
                <a:tab pos="738505" algn="l"/>
              </a:tabLs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6DA1F4-917E-0CB9-A5F4-0863F48C3E0A}"/>
              </a:ext>
            </a:extLst>
          </p:cNvPr>
          <p:cNvPicPr>
            <a:picLocks noChangeAspect="1"/>
          </p:cNvPicPr>
          <p:nvPr/>
        </p:nvPicPr>
        <p:blipFill>
          <a:blip r:embed="rId3">
            <a:extLst>
              <a:ext uri="{28A0092B-C50C-407E-A947-70E740481C1C}">
                <a14:useLocalDpi xmlns:a14="http://schemas.microsoft.com/office/drawing/2010/main" val="0"/>
              </a:ext>
            </a:extLst>
          </a:blip>
          <a:srcRect l="12470" t="41303" r="10105" b="40324"/>
          <a:stretch>
            <a:fillRect/>
          </a:stretch>
        </p:blipFill>
        <p:spPr>
          <a:xfrm rot="10800000" flipV="1">
            <a:off x="7536249" y="4711796"/>
            <a:ext cx="3660328" cy="434276"/>
          </a:xfrm>
          <a:prstGeom prst="rect">
            <a:avLst/>
          </a:prstGeom>
        </p:spPr>
      </p:pic>
    </p:spTree>
    <p:extLst>
      <p:ext uri="{BB962C8B-B14F-4D97-AF65-F5344CB8AC3E}">
        <p14:creationId xmlns:p14="http://schemas.microsoft.com/office/powerpoint/2010/main" val="145329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09FD7-2D0C-9855-211F-656F027631C8}"/>
            </a:ext>
          </a:extLst>
        </p:cNvPr>
        <p:cNvGrpSpPr/>
        <p:nvPr/>
      </p:nvGrpSpPr>
      <p:grpSpPr>
        <a:xfrm>
          <a:off x="0" y="0"/>
          <a:ext cx="0" cy="0"/>
          <a:chOff x="0" y="0"/>
          <a:chExt cx="0" cy="0"/>
        </a:xfrm>
      </p:grpSpPr>
      <p:sp>
        <p:nvSpPr>
          <p:cNvPr id="6" name="Text Placeholder 27">
            <a:extLst>
              <a:ext uri="{FF2B5EF4-FFF2-40B4-BE49-F238E27FC236}">
                <a16:creationId xmlns:a16="http://schemas.microsoft.com/office/drawing/2014/main" id="{E0753F72-7007-A410-B7FD-5C1C137DB2E2}"/>
              </a:ext>
            </a:extLst>
          </p:cNvPr>
          <p:cNvSpPr txBox="1">
            <a:spLocks/>
          </p:cNvSpPr>
          <p:nvPr/>
        </p:nvSpPr>
        <p:spPr>
          <a:xfrm>
            <a:off x="990600" y="2136401"/>
            <a:ext cx="5791200" cy="724247"/>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Feature Matching</a:t>
            </a:r>
            <a:endParaRPr lang="en-US" altLang="ko-KR" sz="2400" dirty="0">
              <a:solidFill>
                <a:schemeClr val="tx1"/>
              </a:solidFill>
            </a:endParaRPr>
          </a:p>
        </p:txBody>
      </p:sp>
      <p:sp>
        <p:nvSpPr>
          <p:cNvPr id="20" name="직사각형 1">
            <a:extLst>
              <a:ext uri="{FF2B5EF4-FFF2-40B4-BE49-F238E27FC236}">
                <a16:creationId xmlns:a16="http://schemas.microsoft.com/office/drawing/2014/main" id="{851ACCCD-9CFF-A01F-EFEB-36FF3CB0FC8E}"/>
              </a:ext>
            </a:extLst>
          </p:cNvPr>
          <p:cNvSpPr/>
          <p:nvPr/>
        </p:nvSpPr>
        <p:spPr>
          <a:xfrm>
            <a:off x="830325" y="2615356"/>
            <a:ext cx="5265675" cy="1477328"/>
          </a:xfrm>
          <a:prstGeom prst="rect">
            <a:avLst/>
          </a:prstGeom>
        </p:spPr>
        <p:txBody>
          <a:bodyPr wrap="square">
            <a:spAutoFit/>
          </a:bodyPr>
          <a:lstStyle/>
          <a:p>
            <a:r>
              <a:rPr lang="en-IN" dirty="0"/>
              <a:t> </a:t>
            </a:r>
          </a:p>
          <a:p>
            <a:pPr marL="342900" indent="-342900">
              <a:buFont typeface="Wingdings" panose="05000000000000000000" pitchFamily="2" charset="2"/>
              <a:buChar char="§"/>
            </a:pPr>
            <a:r>
              <a:rPr lang="en-IN" dirty="0"/>
              <a:t>Two binarized iris codes undergoes XOR operation(count differing bits).</a:t>
            </a:r>
          </a:p>
          <a:p>
            <a:pPr marL="342900" indent="-342900">
              <a:buFont typeface="Wingdings" panose="05000000000000000000" pitchFamily="2" charset="2"/>
              <a:buChar char="§"/>
            </a:pPr>
            <a:r>
              <a:rPr lang="en-IN" dirty="0"/>
              <a:t>The normalized Hamming distance is calculated and returned.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 Placeholder 1">
            <a:extLst>
              <a:ext uri="{FF2B5EF4-FFF2-40B4-BE49-F238E27FC236}">
                <a16:creationId xmlns:a16="http://schemas.microsoft.com/office/drawing/2014/main" id="{74D2F918-B44D-91B1-CA72-A5260DFC8ED8}"/>
              </a:ext>
            </a:extLst>
          </p:cNvPr>
          <p:cNvSpPr>
            <a:spLocks noGrp="1"/>
          </p:cNvSpPr>
          <p:nvPr>
            <p:ph type="body" sz="quarter" idx="10"/>
          </p:nvPr>
        </p:nvSpPr>
        <p:spPr>
          <a:xfrm>
            <a:off x="323850" y="339725"/>
            <a:ext cx="11572875" cy="723900"/>
          </a:xfrm>
        </p:spPr>
        <p:txBody>
          <a:bodyPr/>
          <a:lstStyle/>
          <a:p>
            <a:r>
              <a:rPr lang="en-US" sz="4400" b="1" dirty="0"/>
              <a:t>IMPLEMENTATION</a:t>
            </a:r>
          </a:p>
        </p:txBody>
      </p:sp>
      <p:pic>
        <p:nvPicPr>
          <p:cNvPr id="2" name="Picture 1">
            <a:extLst>
              <a:ext uri="{FF2B5EF4-FFF2-40B4-BE49-F238E27FC236}">
                <a16:creationId xmlns:a16="http://schemas.microsoft.com/office/drawing/2014/main" id="{12D9D93D-667F-3BB9-34A5-EBEEA9AC0DFD}"/>
              </a:ext>
            </a:extLst>
          </p:cNvPr>
          <p:cNvPicPr>
            <a:picLocks noChangeAspect="1"/>
          </p:cNvPicPr>
          <p:nvPr/>
        </p:nvPicPr>
        <p:blipFill>
          <a:blip r:embed="rId2">
            <a:extLst>
              <a:ext uri="{28A0092B-C50C-407E-A947-70E740481C1C}">
                <a14:useLocalDpi xmlns:a14="http://schemas.microsoft.com/office/drawing/2010/main" val="0"/>
              </a:ext>
            </a:extLst>
          </a:blip>
          <a:srcRect l="12471" t="41336" r="10107" b="40294"/>
          <a:stretch>
            <a:fillRect/>
          </a:stretch>
        </p:blipFill>
        <p:spPr>
          <a:xfrm>
            <a:off x="6373214" y="3340063"/>
            <a:ext cx="4828186" cy="572835"/>
          </a:xfrm>
          <a:prstGeom prst="rect">
            <a:avLst/>
          </a:prstGeom>
        </p:spPr>
      </p:pic>
      <p:pic>
        <p:nvPicPr>
          <p:cNvPr id="3" name="Picture 2">
            <a:extLst>
              <a:ext uri="{FF2B5EF4-FFF2-40B4-BE49-F238E27FC236}">
                <a16:creationId xmlns:a16="http://schemas.microsoft.com/office/drawing/2014/main" id="{C7B936D4-5F4C-FBB9-4B6D-DFA81B2C0503}"/>
              </a:ext>
            </a:extLst>
          </p:cNvPr>
          <p:cNvPicPr>
            <a:picLocks noChangeAspect="1"/>
          </p:cNvPicPr>
          <p:nvPr/>
        </p:nvPicPr>
        <p:blipFill>
          <a:blip r:embed="rId3">
            <a:extLst>
              <a:ext uri="{28A0092B-C50C-407E-A947-70E740481C1C}">
                <a14:useLocalDpi xmlns:a14="http://schemas.microsoft.com/office/drawing/2010/main" val="0"/>
              </a:ext>
            </a:extLst>
          </a:blip>
          <a:srcRect l="12470" t="41303" r="10105" b="40324"/>
          <a:stretch>
            <a:fillRect/>
          </a:stretch>
        </p:blipFill>
        <p:spPr>
          <a:xfrm rot="10800000" flipV="1">
            <a:off x="6395973" y="1981813"/>
            <a:ext cx="4805427" cy="570135"/>
          </a:xfrm>
          <a:prstGeom prst="rect">
            <a:avLst/>
          </a:prstGeom>
        </p:spPr>
      </p:pic>
      <p:sp>
        <p:nvSpPr>
          <p:cNvPr id="4" name="TextBox 3">
            <a:extLst>
              <a:ext uri="{FF2B5EF4-FFF2-40B4-BE49-F238E27FC236}">
                <a16:creationId xmlns:a16="http://schemas.microsoft.com/office/drawing/2014/main" id="{2CB06EF2-DD27-4244-D9A4-FE5879C55217}"/>
              </a:ext>
            </a:extLst>
          </p:cNvPr>
          <p:cNvSpPr txBox="1"/>
          <p:nvPr/>
        </p:nvSpPr>
        <p:spPr>
          <a:xfrm>
            <a:off x="8259864" y="2715695"/>
            <a:ext cx="1082237" cy="369332"/>
          </a:xfrm>
          <a:prstGeom prst="rect">
            <a:avLst/>
          </a:prstGeom>
          <a:noFill/>
        </p:spPr>
        <p:txBody>
          <a:bodyPr wrap="square" rtlCol="0">
            <a:spAutoFit/>
          </a:bodyPr>
          <a:lstStyle/>
          <a:p>
            <a:pPr algn="ctr"/>
            <a:r>
              <a:rPr lang="en-US" b="1" dirty="0"/>
              <a:t>XOR</a:t>
            </a:r>
            <a:endParaRPr lang="en-IN" b="1" dirty="0"/>
          </a:p>
        </p:txBody>
      </p:sp>
      <p:sp>
        <p:nvSpPr>
          <p:cNvPr id="7" name="TextBox 6">
            <a:extLst>
              <a:ext uri="{FF2B5EF4-FFF2-40B4-BE49-F238E27FC236}">
                <a16:creationId xmlns:a16="http://schemas.microsoft.com/office/drawing/2014/main" id="{FCB66918-F342-8888-21A7-FCE774646381}"/>
              </a:ext>
            </a:extLst>
          </p:cNvPr>
          <p:cNvSpPr txBox="1"/>
          <p:nvPr/>
        </p:nvSpPr>
        <p:spPr>
          <a:xfrm>
            <a:off x="8634803" y="4100619"/>
            <a:ext cx="327766" cy="369332"/>
          </a:xfrm>
          <a:prstGeom prst="rect">
            <a:avLst/>
          </a:prstGeom>
          <a:noFill/>
        </p:spPr>
        <p:txBody>
          <a:bodyPr wrap="square" rtlCol="0">
            <a:spAutoFit/>
          </a:bodyPr>
          <a:lstStyle/>
          <a:p>
            <a:pPr algn="ctr"/>
            <a:r>
              <a:rPr lang="en-US" b="1" dirty="0"/>
              <a:t>=</a:t>
            </a:r>
            <a:endParaRPr lang="en-IN" b="1" dirty="0"/>
          </a:p>
        </p:txBody>
      </p:sp>
      <p:pic>
        <p:nvPicPr>
          <p:cNvPr id="8" name="Picture 7">
            <a:extLst>
              <a:ext uri="{FF2B5EF4-FFF2-40B4-BE49-F238E27FC236}">
                <a16:creationId xmlns:a16="http://schemas.microsoft.com/office/drawing/2014/main" id="{C7B9FA47-15BE-9EFB-06E2-F80E35916CDB}"/>
              </a:ext>
            </a:extLst>
          </p:cNvPr>
          <p:cNvPicPr>
            <a:picLocks noChangeAspect="1"/>
          </p:cNvPicPr>
          <p:nvPr/>
        </p:nvPicPr>
        <p:blipFill>
          <a:blip r:embed="rId4">
            <a:extLst>
              <a:ext uri="{28A0092B-C50C-407E-A947-70E740481C1C}">
                <a14:useLocalDpi xmlns:a14="http://schemas.microsoft.com/office/drawing/2010/main" val="0"/>
              </a:ext>
            </a:extLst>
          </a:blip>
          <a:srcRect l="12470" t="41336" r="10433" b="40294"/>
          <a:stretch>
            <a:fillRect/>
          </a:stretch>
        </p:blipFill>
        <p:spPr>
          <a:xfrm>
            <a:off x="6373230" y="4657672"/>
            <a:ext cx="4828170" cy="575274"/>
          </a:xfrm>
          <a:prstGeom prst="rect">
            <a:avLst/>
          </a:prstGeom>
        </p:spPr>
      </p:pic>
    </p:spTree>
    <p:extLst>
      <p:ext uri="{BB962C8B-B14F-4D97-AF65-F5344CB8AC3E}">
        <p14:creationId xmlns:p14="http://schemas.microsoft.com/office/powerpoint/2010/main" val="162598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95155-D4E1-01B2-209A-B9685033BEE0}"/>
            </a:ext>
          </a:extLst>
        </p:cNvPr>
        <p:cNvGrpSpPr/>
        <p:nvPr/>
      </p:nvGrpSpPr>
      <p:grpSpPr>
        <a:xfrm>
          <a:off x="0" y="0"/>
          <a:ext cx="0" cy="0"/>
          <a:chOff x="0" y="0"/>
          <a:chExt cx="0" cy="0"/>
        </a:xfrm>
      </p:grpSpPr>
      <p:sp>
        <p:nvSpPr>
          <p:cNvPr id="6" name="Text Placeholder 27">
            <a:extLst>
              <a:ext uri="{FF2B5EF4-FFF2-40B4-BE49-F238E27FC236}">
                <a16:creationId xmlns:a16="http://schemas.microsoft.com/office/drawing/2014/main" id="{FA906871-803F-502D-41EC-F6D0CD870873}"/>
              </a:ext>
            </a:extLst>
          </p:cNvPr>
          <p:cNvSpPr txBox="1">
            <a:spLocks/>
          </p:cNvSpPr>
          <p:nvPr/>
        </p:nvSpPr>
        <p:spPr>
          <a:xfrm>
            <a:off x="1016644" y="1085663"/>
            <a:ext cx="5791200" cy="724247"/>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Training And Testing</a:t>
            </a:r>
            <a:endParaRPr lang="en-US" altLang="ko-KR" sz="2400" dirty="0">
              <a:solidFill>
                <a:schemeClr val="tx1"/>
              </a:solidFill>
            </a:endParaRPr>
          </a:p>
        </p:txBody>
      </p:sp>
      <p:sp>
        <p:nvSpPr>
          <p:cNvPr id="20" name="직사각형 1">
            <a:extLst>
              <a:ext uri="{FF2B5EF4-FFF2-40B4-BE49-F238E27FC236}">
                <a16:creationId xmlns:a16="http://schemas.microsoft.com/office/drawing/2014/main" id="{CEB4E914-A6B7-EB38-A687-5F3606A12F15}"/>
              </a:ext>
            </a:extLst>
          </p:cNvPr>
          <p:cNvSpPr/>
          <p:nvPr/>
        </p:nvSpPr>
        <p:spPr>
          <a:xfrm>
            <a:off x="518563" y="1666332"/>
            <a:ext cx="10225637" cy="2062103"/>
          </a:xfrm>
          <a:prstGeom prst="rect">
            <a:avLst/>
          </a:prstGeom>
        </p:spPr>
        <p:txBody>
          <a:bodyPr wrap="square">
            <a:spAutoFit/>
          </a:bodyPr>
          <a:lstStyle/>
          <a:p>
            <a:pPr marL="742950" marR="215900" indent="-285750" algn="just">
              <a:buFont typeface="Wingdings" panose="05000000000000000000" pitchFamily="2" charset="2"/>
              <a:buChar char="§"/>
              <a:tabLst>
                <a:tab pos="738505" algn="l"/>
              </a:tabLst>
            </a:pPr>
            <a:r>
              <a:rPr lang="en-US" sz="1600" b="1" dirty="0">
                <a:latin typeface="+mj-lt"/>
                <a:cs typeface="Times New Roman" panose="02020603050405020304" pitchFamily="18" charset="0"/>
              </a:rPr>
              <a:t>Trained 3 images </a:t>
            </a:r>
            <a:r>
              <a:rPr lang="en-US" sz="1600" dirty="0">
                <a:latin typeface="+mj-lt"/>
                <a:cs typeface="Times New Roman" panose="02020603050405020304" pitchFamily="18" charset="0"/>
              </a:rPr>
              <a:t>from every group out of the </a:t>
            </a:r>
            <a:r>
              <a:rPr lang="en-US" sz="1600" b="1" dirty="0">
                <a:latin typeface="+mj-lt"/>
                <a:cs typeface="Times New Roman" panose="02020603050405020304" pitchFamily="18" charset="0"/>
              </a:rPr>
              <a:t>108 groups (324 images)</a:t>
            </a:r>
            <a:r>
              <a:rPr lang="en-US" sz="1600" dirty="0">
                <a:latin typeface="+mj-lt"/>
                <a:cs typeface="Times New Roman" panose="02020603050405020304" pitchFamily="18" charset="0"/>
              </a:rPr>
              <a:t> and the </a:t>
            </a:r>
            <a:r>
              <a:rPr lang="en-US" sz="1600" b="1" dirty="0">
                <a:latin typeface="+mj-lt"/>
                <a:cs typeface="Times New Roman" panose="02020603050405020304" pitchFamily="18" charset="0"/>
              </a:rPr>
              <a:t>rest 4 images per group (432 images) were used during testing.</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For testing, each image was compared with all of the 324 trained images, while measuring their hamming distances. The image with the </a:t>
            </a:r>
            <a:r>
              <a:rPr lang="en-US" sz="1600" b="1" dirty="0">
                <a:latin typeface="+mj-lt"/>
                <a:cs typeface="Times New Roman" panose="02020603050405020304" pitchFamily="18" charset="0"/>
              </a:rPr>
              <a:t>minimum hamming distance</a:t>
            </a:r>
            <a:r>
              <a:rPr lang="en-US" sz="1600" dirty="0">
                <a:latin typeface="+mj-lt"/>
                <a:cs typeface="Times New Roman" panose="02020603050405020304" pitchFamily="18" charset="0"/>
              </a:rPr>
              <a:t> out of all trained images,  was considered as the match for that test image.</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It was found that </a:t>
            </a:r>
            <a:r>
              <a:rPr lang="en-US" sz="1600" b="1" dirty="0">
                <a:latin typeface="+mj-lt"/>
                <a:cs typeface="Times New Roman" panose="02020603050405020304" pitchFamily="18" charset="0"/>
              </a:rPr>
              <a:t>389 images out of 432 images</a:t>
            </a:r>
            <a:r>
              <a:rPr lang="en-US" sz="1600" dirty="0">
                <a:latin typeface="+mj-lt"/>
                <a:cs typeface="Times New Roman" panose="02020603050405020304" pitchFamily="18" charset="0"/>
              </a:rPr>
              <a:t> were correctly matched. This approx. accuracy was recorded to be 90.04 %. </a:t>
            </a:r>
          </a:p>
          <a:p>
            <a:pPr marL="742950" marR="215900" indent="-285750" algn="just">
              <a:buFont typeface="Wingdings" panose="05000000000000000000" pitchFamily="2" charset="2"/>
              <a:buChar char="§"/>
              <a:tabLst>
                <a:tab pos="738505" algn="l"/>
              </a:tabLst>
            </a:pPr>
            <a:endParaRPr lang="en-US" sz="1600" dirty="0">
              <a:latin typeface="+mj-lt"/>
              <a:cs typeface="Times New Roman" panose="02020603050405020304" pitchFamily="18" charset="0"/>
            </a:endParaRPr>
          </a:p>
        </p:txBody>
      </p:sp>
      <p:sp>
        <p:nvSpPr>
          <p:cNvPr id="4" name="Text Placeholder 1">
            <a:extLst>
              <a:ext uri="{FF2B5EF4-FFF2-40B4-BE49-F238E27FC236}">
                <a16:creationId xmlns:a16="http://schemas.microsoft.com/office/drawing/2014/main" id="{ACF336B6-5FE5-A30A-0A2B-C6D7E9A0222A}"/>
              </a:ext>
            </a:extLst>
          </p:cNvPr>
          <p:cNvSpPr>
            <a:spLocks noGrp="1"/>
          </p:cNvSpPr>
          <p:nvPr>
            <p:ph type="body" sz="quarter" idx="10"/>
          </p:nvPr>
        </p:nvSpPr>
        <p:spPr>
          <a:xfrm>
            <a:off x="323850" y="339725"/>
            <a:ext cx="11572875" cy="723900"/>
          </a:xfrm>
        </p:spPr>
        <p:txBody>
          <a:bodyPr/>
          <a:lstStyle/>
          <a:p>
            <a:r>
              <a:rPr lang="en-US" sz="4400" b="1" dirty="0"/>
              <a:t>IMPLEMENTATION</a:t>
            </a:r>
          </a:p>
        </p:txBody>
      </p:sp>
      <p:sp>
        <p:nvSpPr>
          <p:cNvPr id="3" name="Text Placeholder 27">
            <a:extLst>
              <a:ext uri="{FF2B5EF4-FFF2-40B4-BE49-F238E27FC236}">
                <a16:creationId xmlns:a16="http://schemas.microsoft.com/office/drawing/2014/main" id="{421E9E62-B7AD-A1CE-0C67-7C22643BA155}"/>
              </a:ext>
            </a:extLst>
          </p:cNvPr>
          <p:cNvSpPr txBox="1">
            <a:spLocks/>
          </p:cNvSpPr>
          <p:nvPr/>
        </p:nvSpPr>
        <p:spPr>
          <a:xfrm>
            <a:off x="1016644" y="3657600"/>
            <a:ext cx="5791200" cy="724247"/>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solidFill>
                  <a:schemeClr val="tx1"/>
                </a:solidFill>
              </a:rPr>
              <a:t>How The Api Works</a:t>
            </a:r>
          </a:p>
        </p:txBody>
      </p:sp>
      <p:sp>
        <p:nvSpPr>
          <p:cNvPr id="5" name="직사각형 1">
            <a:extLst>
              <a:ext uri="{FF2B5EF4-FFF2-40B4-BE49-F238E27FC236}">
                <a16:creationId xmlns:a16="http://schemas.microsoft.com/office/drawing/2014/main" id="{853FB8AE-2B23-69BA-D189-24DCBD15D52D}"/>
              </a:ext>
            </a:extLst>
          </p:cNvPr>
          <p:cNvSpPr/>
          <p:nvPr/>
        </p:nvSpPr>
        <p:spPr>
          <a:xfrm>
            <a:off x="518563" y="4358818"/>
            <a:ext cx="10225637" cy="1569660"/>
          </a:xfrm>
          <a:prstGeom prst="rect">
            <a:avLst/>
          </a:prstGeom>
        </p:spPr>
        <p:txBody>
          <a:bodyPr wrap="square">
            <a:spAutoFit/>
          </a:bodyPr>
          <a:lstStyle/>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The RESTful API was built using Flask Framework in python.</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The POST METHOD (</a:t>
            </a:r>
            <a:r>
              <a:rPr lang="en-IN" sz="1600" b="1" dirty="0" err="1">
                <a:latin typeface="+mj-lt"/>
              </a:rPr>
              <a:t>match_images</a:t>
            </a:r>
            <a:r>
              <a:rPr lang="en-IN" sz="1600" b="1" dirty="0">
                <a:latin typeface="+mj-lt"/>
              </a:rPr>
              <a:t>()) </a:t>
            </a:r>
            <a:r>
              <a:rPr lang="en-IN" sz="1600" dirty="0">
                <a:latin typeface="+mj-lt"/>
              </a:rPr>
              <a:t>accepts an array of iris images and the unique ids of all registered voters of the constituency, from where a voter is trying to authenticate, an iris image that the voter uploaded while authenticating, and the unique id for searching from the array</a:t>
            </a:r>
            <a:r>
              <a:rPr lang="en-US" sz="1600" dirty="0">
                <a:latin typeface="+mj-lt"/>
                <a:cs typeface="Times New Roman" panose="02020603050405020304" pitchFamily="18" charset="0"/>
              </a:rPr>
              <a:t>.</a:t>
            </a:r>
          </a:p>
          <a:p>
            <a:pPr marL="742950" marR="215900" indent="-285750" algn="just">
              <a:buFont typeface="Wingdings" panose="05000000000000000000" pitchFamily="2" charset="2"/>
              <a:buChar char="§"/>
              <a:tabLst>
                <a:tab pos="738505" algn="l"/>
              </a:tabLst>
            </a:pPr>
            <a:r>
              <a:rPr lang="en-US" sz="1600" dirty="0">
                <a:latin typeface="+mj-lt"/>
                <a:cs typeface="Times New Roman" panose="02020603050405020304" pitchFamily="18" charset="0"/>
              </a:rPr>
              <a:t>It matches the search id with the matched id of the matched iris image. If the ids are equal, it returns true, else false. </a:t>
            </a:r>
          </a:p>
        </p:txBody>
      </p:sp>
    </p:spTree>
    <p:extLst>
      <p:ext uri="{BB962C8B-B14F-4D97-AF65-F5344CB8AC3E}">
        <p14:creationId xmlns:p14="http://schemas.microsoft.com/office/powerpoint/2010/main" val="2993172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464E9-5C60-110F-A842-55C20C5CCE5C}"/>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AFBDA970-2CC9-0BC3-AB17-839BEBAAA9C5}"/>
              </a:ext>
            </a:extLst>
          </p:cNvPr>
          <p:cNvSpPr>
            <a:spLocks noGrp="1"/>
          </p:cNvSpPr>
          <p:nvPr>
            <p:ph type="body" sz="quarter" idx="10"/>
          </p:nvPr>
        </p:nvSpPr>
        <p:spPr>
          <a:xfrm>
            <a:off x="323850" y="339725"/>
            <a:ext cx="11572875" cy="723900"/>
          </a:xfrm>
        </p:spPr>
        <p:txBody>
          <a:bodyPr/>
          <a:lstStyle/>
          <a:p>
            <a:r>
              <a:rPr lang="en-US" sz="4400" b="1" dirty="0"/>
              <a:t>IMPLEMENTATION</a:t>
            </a:r>
          </a:p>
        </p:txBody>
      </p:sp>
      <p:graphicFrame>
        <p:nvGraphicFramePr>
          <p:cNvPr id="8" name="Table 7">
            <a:extLst>
              <a:ext uri="{FF2B5EF4-FFF2-40B4-BE49-F238E27FC236}">
                <a16:creationId xmlns:a16="http://schemas.microsoft.com/office/drawing/2014/main" id="{2A3A2074-3378-BCD0-53C2-6E4AF83284EB}"/>
              </a:ext>
            </a:extLst>
          </p:cNvPr>
          <p:cNvGraphicFramePr>
            <a:graphicFrameLocks noGrp="1"/>
          </p:cNvGraphicFramePr>
          <p:nvPr>
            <p:extLst>
              <p:ext uri="{D42A27DB-BD31-4B8C-83A1-F6EECF244321}">
                <p14:modId xmlns:p14="http://schemas.microsoft.com/office/powerpoint/2010/main" val="706529632"/>
              </p:ext>
            </p:extLst>
          </p:nvPr>
        </p:nvGraphicFramePr>
        <p:xfrm>
          <a:off x="2362200" y="1828800"/>
          <a:ext cx="7239000" cy="3886201"/>
        </p:xfrm>
        <a:graphic>
          <a:graphicData uri="http://schemas.openxmlformats.org/drawingml/2006/table">
            <a:tbl>
              <a:tblPr firstRow="1" bandRow="1">
                <a:tableStyleId>{5C22544A-7EE6-4342-B048-85BDC9FD1C3A}</a:tableStyleId>
              </a:tblPr>
              <a:tblGrid>
                <a:gridCol w="4012476">
                  <a:extLst>
                    <a:ext uri="{9D8B030D-6E8A-4147-A177-3AD203B41FA5}">
                      <a16:colId xmlns:a16="http://schemas.microsoft.com/office/drawing/2014/main" val="825828699"/>
                    </a:ext>
                  </a:extLst>
                </a:gridCol>
                <a:gridCol w="3226524">
                  <a:extLst>
                    <a:ext uri="{9D8B030D-6E8A-4147-A177-3AD203B41FA5}">
                      <a16:colId xmlns:a16="http://schemas.microsoft.com/office/drawing/2014/main" val="1767202721"/>
                    </a:ext>
                  </a:extLst>
                </a:gridCol>
              </a:tblGrid>
              <a:tr h="608153">
                <a:tc>
                  <a:txBody>
                    <a:bodyPr/>
                    <a:lstStyle/>
                    <a:p>
                      <a:pPr algn="ctr"/>
                      <a:r>
                        <a:rPr lang="en-IN" dirty="0">
                          <a:latin typeface="+mj-lt"/>
                        </a:rPr>
                        <a:t>Confusion Terms</a:t>
                      </a:r>
                    </a:p>
                  </a:txBody>
                  <a:tcPr marT="90000" marB="90000" anchor="ctr"/>
                </a:tc>
                <a:tc>
                  <a:txBody>
                    <a:bodyPr/>
                    <a:lstStyle/>
                    <a:p>
                      <a:pPr algn="ctr"/>
                      <a:r>
                        <a:rPr lang="en-IN" dirty="0">
                          <a:latin typeface="+mj-lt"/>
                        </a:rPr>
                        <a:t>Percentages</a:t>
                      </a:r>
                    </a:p>
                  </a:txBody>
                  <a:tcPr marT="90000" marB="90000" anchor="ctr"/>
                </a:tc>
                <a:extLst>
                  <a:ext uri="{0D108BD9-81ED-4DB2-BD59-A6C34878D82A}">
                    <a16:rowId xmlns:a16="http://schemas.microsoft.com/office/drawing/2014/main" val="2750671351"/>
                  </a:ext>
                </a:extLst>
              </a:tr>
              <a:tr h="819512">
                <a:tc>
                  <a:txBody>
                    <a:bodyPr/>
                    <a:lstStyle/>
                    <a:p>
                      <a:pPr algn="ctr"/>
                      <a:r>
                        <a:rPr lang="en-US" b="0" dirty="0">
                          <a:latin typeface="+mj-lt"/>
                          <a:cs typeface="Times New Roman" panose="02020603050405020304" pitchFamily="18" charset="0"/>
                        </a:rPr>
                        <a:t>True Positive (TP) </a:t>
                      </a:r>
                      <a:endParaRPr lang="en-IN" b="0" dirty="0">
                        <a:latin typeface="+mj-lt"/>
                      </a:endParaRPr>
                    </a:p>
                  </a:txBody>
                  <a:tcPr marT="90000" marB="90000" anchor="ctr"/>
                </a:tc>
                <a:tc>
                  <a:txBody>
                    <a:bodyPr/>
                    <a:lstStyle/>
                    <a:p>
                      <a:pPr algn="ctr"/>
                      <a:r>
                        <a:rPr lang="en-IN" b="0" dirty="0">
                          <a:latin typeface="+mj-lt"/>
                        </a:rPr>
                        <a:t>90.04</a:t>
                      </a:r>
                    </a:p>
                  </a:txBody>
                  <a:tcPr marT="90000" marB="90000" anchor="ctr"/>
                </a:tc>
                <a:extLst>
                  <a:ext uri="{0D108BD9-81ED-4DB2-BD59-A6C34878D82A}">
                    <a16:rowId xmlns:a16="http://schemas.microsoft.com/office/drawing/2014/main" val="1981394323"/>
                  </a:ext>
                </a:extLst>
              </a:tr>
              <a:tr h="819512">
                <a:tc>
                  <a:txBody>
                    <a:bodyPr/>
                    <a:lstStyle/>
                    <a:p>
                      <a:pPr algn="ctr"/>
                      <a:r>
                        <a:rPr lang="en-US" b="0" dirty="0">
                          <a:latin typeface="+mj-lt"/>
                          <a:cs typeface="Times New Roman" panose="02020603050405020304" pitchFamily="18" charset="0"/>
                        </a:rPr>
                        <a:t>False Positive (FP) </a:t>
                      </a:r>
                      <a:endParaRPr lang="en-IN" b="0" dirty="0">
                        <a:latin typeface="+mj-lt"/>
                      </a:endParaRPr>
                    </a:p>
                  </a:txBody>
                  <a:tcPr marT="90000" marB="90000" anchor="ctr"/>
                </a:tc>
                <a:tc>
                  <a:txBody>
                    <a:bodyPr/>
                    <a:lstStyle/>
                    <a:p>
                      <a:pPr algn="ctr"/>
                      <a:r>
                        <a:rPr lang="en-IN" b="0" dirty="0">
                          <a:latin typeface="+mj-lt"/>
                        </a:rPr>
                        <a:t>0</a:t>
                      </a:r>
                    </a:p>
                  </a:txBody>
                  <a:tcPr marT="90000" marB="90000" anchor="ctr"/>
                </a:tc>
                <a:extLst>
                  <a:ext uri="{0D108BD9-81ED-4DB2-BD59-A6C34878D82A}">
                    <a16:rowId xmlns:a16="http://schemas.microsoft.com/office/drawing/2014/main" val="3228595769"/>
                  </a:ext>
                </a:extLst>
              </a:tr>
              <a:tr h="819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mj-lt"/>
                          <a:cs typeface="Times New Roman" panose="02020603050405020304" pitchFamily="18" charset="0"/>
                        </a:rPr>
                        <a:t>True Negative (TN) </a:t>
                      </a:r>
                      <a:endParaRPr lang="en-IN" b="0" dirty="0">
                        <a:latin typeface="+mj-lt"/>
                      </a:endParaRPr>
                    </a:p>
                  </a:txBody>
                  <a:tcPr marT="90000" marB="90000" anchor="ctr"/>
                </a:tc>
                <a:tc>
                  <a:txBody>
                    <a:bodyPr/>
                    <a:lstStyle/>
                    <a:p>
                      <a:pPr algn="ctr"/>
                      <a:r>
                        <a:rPr lang="en-IN" b="0" dirty="0">
                          <a:latin typeface="+mj-lt"/>
                        </a:rPr>
                        <a:t>100</a:t>
                      </a:r>
                    </a:p>
                  </a:txBody>
                  <a:tcPr marT="90000" marB="90000" anchor="ctr"/>
                </a:tc>
                <a:extLst>
                  <a:ext uri="{0D108BD9-81ED-4DB2-BD59-A6C34878D82A}">
                    <a16:rowId xmlns:a16="http://schemas.microsoft.com/office/drawing/2014/main" val="3740662301"/>
                  </a:ext>
                </a:extLst>
              </a:tr>
              <a:tr h="819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mj-lt"/>
                          <a:cs typeface="Times New Roman" panose="02020603050405020304" pitchFamily="18" charset="0"/>
                        </a:rPr>
                        <a:t>False Negative (FN) </a:t>
                      </a:r>
                      <a:endParaRPr lang="en-IN" b="0" dirty="0">
                        <a:latin typeface="+mj-lt"/>
                      </a:endParaRPr>
                    </a:p>
                  </a:txBody>
                  <a:tcPr marT="90000" marB="90000" anchor="ctr"/>
                </a:tc>
                <a:tc>
                  <a:txBody>
                    <a:bodyPr/>
                    <a:lstStyle/>
                    <a:p>
                      <a:pPr algn="ctr"/>
                      <a:r>
                        <a:rPr lang="en-IN" b="0" dirty="0">
                          <a:latin typeface="+mj-lt"/>
                        </a:rPr>
                        <a:t>9.96</a:t>
                      </a:r>
                    </a:p>
                  </a:txBody>
                  <a:tcPr marT="90000" marB="90000" anchor="ctr"/>
                </a:tc>
                <a:extLst>
                  <a:ext uri="{0D108BD9-81ED-4DB2-BD59-A6C34878D82A}">
                    <a16:rowId xmlns:a16="http://schemas.microsoft.com/office/drawing/2014/main" val="881839968"/>
                  </a:ext>
                </a:extLst>
              </a:tr>
            </a:tbl>
          </a:graphicData>
        </a:graphic>
      </p:graphicFrame>
    </p:spTree>
    <p:extLst>
      <p:ext uri="{BB962C8B-B14F-4D97-AF65-F5344CB8AC3E}">
        <p14:creationId xmlns:p14="http://schemas.microsoft.com/office/powerpoint/2010/main" val="3277690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F1162-CED7-93F0-5769-FCD8817EE3DD}"/>
            </a:ext>
          </a:extLst>
        </p:cNvPr>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2C4C5A6E-FEAE-9A72-6CC5-D84F79B1A7BE}"/>
              </a:ext>
            </a:extLst>
          </p:cNvPr>
          <p:cNvSpPr/>
          <p:nvPr/>
        </p:nvSpPr>
        <p:spPr>
          <a:xfrm>
            <a:off x="7772400" y="1728454"/>
            <a:ext cx="3414895" cy="21967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E4C85BC5-9066-242D-204C-38AD27151CDD}"/>
              </a:ext>
            </a:extLst>
          </p:cNvPr>
          <p:cNvSpPr>
            <a:spLocks noGrp="1"/>
          </p:cNvSpPr>
          <p:nvPr>
            <p:ph type="body" sz="quarter" idx="10"/>
          </p:nvPr>
        </p:nvSpPr>
        <p:spPr/>
        <p:txBody>
          <a:bodyPr/>
          <a:lstStyle/>
          <a:p>
            <a:r>
              <a:rPr lang="en-US" sz="4400" b="1" dirty="0"/>
              <a:t>IMPLEMENTATION</a:t>
            </a:r>
          </a:p>
        </p:txBody>
      </p:sp>
      <p:pic>
        <p:nvPicPr>
          <p:cNvPr id="5" name="Picture 4">
            <a:extLst>
              <a:ext uri="{FF2B5EF4-FFF2-40B4-BE49-F238E27FC236}">
                <a16:creationId xmlns:a16="http://schemas.microsoft.com/office/drawing/2014/main" id="{98DF1CCD-CE1A-B82C-23B4-C0BAA769A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05" y="2159145"/>
            <a:ext cx="1326769" cy="1492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1B09B9C-F7AE-90EB-2ECE-7D0F768B3877}"/>
              </a:ext>
            </a:extLst>
          </p:cNvPr>
          <p:cNvSpPr txBox="1"/>
          <p:nvPr/>
        </p:nvSpPr>
        <p:spPr>
          <a:xfrm>
            <a:off x="914400" y="4156068"/>
            <a:ext cx="1507380" cy="307777"/>
          </a:xfrm>
          <a:prstGeom prst="rect">
            <a:avLst/>
          </a:prstGeom>
          <a:noFill/>
        </p:spPr>
        <p:txBody>
          <a:bodyPr wrap="square" rtlCol="0">
            <a:spAutoFit/>
          </a:bodyPr>
          <a:lstStyle/>
          <a:p>
            <a:pPr algn="just"/>
            <a:r>
              <a:rPr lang="en-IN" altLang="ko-KR" sz="1400" b="1" dirty="0">
                <a:cs typeface="Arial" pitchFamily="34" charset="0"/>
              </a:rPr>
              <a:t>Smart Contract</a:t>
            </a:r>
            <a:endParaRPr lang="ko-KR" altLang="en-US" sz="1400" b="1" dirty="0">
              <a:cs typeface="Arial" pitchFamily="34" charset="0"/>
            </a:endParaRPr>
          </a:p>
        </p:txBody>
      </p:sp>
      <p:pic>
        <p:nvPicPr>
          <p:cNvPr id="6" name="Picture 5">
            <a:extLst>
              <a:ext uri="{FF2B5EF4-FFF2-40B4-BE49-F238E27FC236}">
                <a16:creationId xmlns:a16="http://schemas.microsoft.com/office/drawing/2014/main" id="{903A6529-20EE-7E02-8B9C-8CC2A2623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793" y="2093530"/>
            <a:ext cx="1895803" cy="1895803"/>
          </a:xfrm>
          <a:prstGeom prst="rect">
            <a:avLst/>
          </a:prstGeom>
        </p:spPr>
      </p:pic>
      <p:pic>
        <p:nvPicPr>
          <p:cNvPr id="21" name="Picture 20">
            <a:extLst>
              <a:ext uri="{FF2B5EF4-FFF2-40B4-BE49-F238E27FC236}">
                <a16:creationId xmlns:a16="http://schemas.microsoft.com/office/drawing/2014/main" id="{08D9F63D-92C9-CFC7-0878-AB1F23F67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2381299"/>
            <a:ext cx="1047701" cy="1047701"/>
          </a:xfrm>
          <a:prstGeom prst="rect">
            <a:avLst/>
          </a:prstGeom>
        </p:spPr>
      </p:pic>
      <p:pic>
        <p:nvPicPr>
          <p:cNvPr id="23" name="Picture 22">
            <a:extLst>
              <a:ext uri="{FF2B5EF4-FFF2-40B4-BE49-F238E27FC236}">
                <a16:creationId xmlns:a16="http://schemas.microsoft.com/office/drawing/2014/main" id="{4EB712CF-4651-09AC-DB27-BE5CCA1A7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6310" y="2093530"/>
            <a:ext cx="1303477" cy="1303477"/>
          </a:xfrm>
          <a:prstGeom prst="rect">
            <a:avLst/>
          </a:prstGeom>
        </p:spPr>
      </p:pic>
      <p:sp>
        <p:nvSpPr>
          <p:cNvPr id="26" name="TextBox 25">
            <a:extLst>
              <a:ext uri="{FF2B5EF4-FFF2-40B4-BE49-F238E27FC236}">
                <a16:creationId xmlns:a16="http://schemas.microsoft.com/office/drawing/2014/main" id="{D38786DC-234B-FC07-0C0D-CB1800A05AC6}"/>
              </a:ext>
            </a:extLst>
          </p:cNvPr>
          <p:cNvSpPr txBox="1"/>
          <p:nvPr/>
        </p:nvSpPr>
        <p:spPr>
          <a:xfrm>
            <a:off x="4648200" y="4495800"/>
            <a:ext cx="1570671" cy="307777"/>
          </a:xfrm>
          <a:prstGeom prst="rect">
            <a:avLst/>
          </a:prstGeom>
          <a:noFill/>
        </p:spPr>
        <p:txBody>
          <a:bodyPr wrap="square" rtlCol="0">
            <a:spAutoFit/>
          </a:bodyPr>
          <a:lstStyle/>
          <a:p>
            <a:pPr algn="just"/>
            <a:r>
              <a:rPr lang="en-IN" altLang="ko-KR" sz="1400" b="1" dirty="0">
                <a:cs typeface="Arial" pitchFamily="34" charset="0"/>
              </a:rPr>
              <a:t>ASP Dot Net API</a:t>
            </a:r>
            <a:endParaRPr lang="ko-KR" altLang="en-US" sz="1400" b="1" dirty="0">
              <a:cs typeface="Arial" pitchFamily="34" charset="0"/>
            </a:endParaRPr>
          </a:p>
        </p:txBody>
      </p:sp>
      <p:sp>
        <p:nvSpPr>
          <p:cNvPr id="28" name="TextBox 27">
            <a:extLst>
              <a:ext uri="{FF2B5EF4-FFF2-40B4-BE49-F238E27FC236}">
                <a16:creationId xmlns:a16="http://schemas.microsoft.com/office/drawing/2014/main" id="{D29410F1-4383-0D9A-E757-3F194726E4FF}"/>
              </a:ext>
            </a:extLst>
          </p:cNvPr>
          <p:cNvSpPr txBox="1"/>
          <p:nvPr/>
        </p:nvSpPr>
        <p:spPr>
          <a:xfrm>
            <a:off x="8551606" y="4172755"/>
            <a:ext cx="2133600" cy="307777"/>
          </a:xfrm>
          <a:prstGeom prst="rect">
            <a:avLst/>
          </a:prstGeom>
          <a:noFill/>
        </p:spPr>
        <p:txBody>
          <a:bodyPr wrap="square" rtlCol="0">
            <a:spAutoFit/>
          </a:bodyPr>
          <a:lstStyle/>
          <a:p>
            <a:pPr algn="just"/>
            <a:r>
              <a:rPr lang="en-IN" altLang="ko-KR" sz="1400" b="1" dirty="0">
                <a:cs typeface="Arial" pitchFamily="34" charset="0"/>
              </a:rPr>
              <a:t>Frontend using vue.js</a:t>
            </a:r>
            <a:endParaRPr lang="ko-KR" altLang="en-US" sz="1400" b="1" dirty="0">
              <a:cs typeface="Arial" pitchFamily="34" charset="0"/>
            </a:endParaRPr>
          </a:p>
        </p:txBody>
      </p:sp>
      <p:sp>
        <p:nvSpPr>
          <p:cNvPr id="29" name="Arrow: Left-Right 28">
            <a:extLst>
              <a:ext uri="{FF2B5EF4-FFF2-40B4-BE49-F238E27FC236}">
                <a16:creationId xmlns:a16="http://schemas.microsoft.com/office/drawing/2014/main" id="{6D560DBB-552C-9C4F-017A-352A96CE5623}"/>
              </a:ext>
            </a:extLst>
          </p:cNvPr>
          <p:cNvSpPr/>
          <p:nvPr/>
        </p:nvSpPr>
        <p:spPr>
          <a:xfrm>
            <a:off x="2748077" y="2667000"/>
            <a:ext cx="1326769" cy="381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Left-Right 29">
            <a:extLst>
              <a:ext uri="{FF2B5EF4-FFF2-40B4-BE49-F238E27FC236}">
                <a16:creationId xmlns:a16="http://schemas.microsoft.com/office/drawing/2014/main" id="{E89C983D-608C-7A4B-145C-46C8DF3B2B6B}"/>
              </a:ext>
            </a:extLst>
          </p:cNvPr>
          <p:cNvSpPr/>
          <p:nvPr/>
        </p:nvSpPr>
        <p:spPr>
          <a:xfrm>
            <a:off x="6255131" y="2660431"/>
            <a:ext cx="1326769" cy="381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6585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1DA8-E5DB-358C-D179-550245ED48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F1CB2F-E745-0387-9315-EFA016243941}"/>
              </a:ext>
            </a:extLst>
          </p:cNvPr>
          <p:cNvSpPr>
            <a:spLocks noGrp="1"/>
          </p:cNvSpPr>
          <p:nvPr>
            <p:ph type="body" sz="quarter" idx="10"/>
          </p:nvPr>
        </p:nvSpPr>
        <p:spPr/>
        <p:txBody>
          <a:bodyPr/>
          <a:lstStyle/>
          <a:p>
            <a:r>
              <a:rPr lang="en-US" sz="4400" b="1" dirty="0"/>
              <a:t>IMPLEMENTATION</a:t>
            </a:r>
          </a:p>
        </p:txBody>
      </p:sp>
      <p:pic>
        <p:nvPicPr>
          <p:cNvPr id="23" name="Picture 22">
            <a:extLst>
              <a:ext uri="{FF2B5EF4-FFF2-40B4-BE49-F238E27FC236}">
                <a16:creationId xmlns:a16="http://schemas.microsoft.com/office/drawing/2014/main" id="{D87732A4-69E0-1FC8-FFAE-3F9A8B2B8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261" y="1295400"/>
            <a:ext cx="1303477" cy="1303477"/>
          </a:xfrm>
          <a:prstGeom prst="rect">
            <a:avLst/>
          </a:prstGeom>
        </p:spPr>
      </p:pic>
      <p:sp>
        <p:nvSpPr>
          <p:cNvPr id="3" name="TextBox 2">
            <a:extLst>
              <a:ext uri="{FF2B5EF4-FFF2-40B4-BE49-F238E27FC236}">
                <a16:creationId xmlns:a16="http://schemas.microsoft.com/office/drawing/2014/main" id="{B7D4322B-994E-CB62-0374-CAD8199E582F}"/>
              </a:ext>
            </a:extLst>
          </p:cNvPr>
          <p:cNvSpPr txBox="1"/>
          <p:nvPr/>
        </p:nvSpPr>
        <p:spPr>
          <a:xfrm>
            <a:off x="5185753" y="2676632"/>
            <a:ext cx="1820491" cy="307777"/>
          </a:xfrm>
          <a:prstGeom prst="rect">
            <a:avLst/>
          </a:prstGeom>
          <a:noFill/>
        </p:spPr>
        <p:txBody>
          <a:bodyPr wrap="square" rtlCol="0">
            <a:spAutoFit/>
          </a:bodyPr>
          <a:lstStyle/>
          <a:p>
            <a:pPr algn="ctr"/>
            <a:r>
              <a:rPr lang="en-IN" altLang="ko-KR" sz="1400" b="1" dirty="0">
                <a:cs typeface="Arial" pitchFamily="34" charset="0"/>
              </a:rPr>
              <a:t>Web Application</a:t>
            </a:r>
            <a:endParaRPr lang="ko-KR" altLang="en-US" sz="1400" b="1" dirty="0">
              <a:cs typeface="Arial" pitchFamily="34" charset="0"/>
            </a:endParaRPr>
          </a:p>
        </p:txBody>
      </p:sp>
      <p:pic>
        <p:nvPicPr>
          <p:cNvPr id="7" name="Picture 6">
            <a:extLst>
              <a:ext uri="{FF2B5EF4-FFF2-40B4-BE49-F238E27FC236}">
                <a16:creationId xmlns:a16="http://schemas.microsoft.com/office/drawing/2014/main" id="{5259275A-9AE3-9E87-624D-E496A7EF0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892052"/>
            <a:ext cx="1536948" cy="1536948"/>
          </a:xfrm>
          <a:prstGeom prst="rect">
            <a:avLst/>
          </a:prstGeom>
        </p:spPr>
      </p:pic>
      <p:sp>
        <p:nvSpPr>
          <p:cNvPr id="8" name="TextBox 7">
            <a:extLst>
              <a:ext uri="{FF2B5EF4-FFF2-40B4-BE49-F238E27FC236}">
                <a16:creationId xmlns:a16="http://schemas.microsoft.com/office/drawing/2014/main" id="{EE59819D-D178-2FDE-F73A-5AD67A7258CC}"/>
              </a:ext>
            </a:extLst>
          </p:cNvPr>
          <p:cNvSpPr txBox="1"/>
          <p:nvPr/>
        </p:nvSpPr>
        <p:spPr>
          <a:xfrm>
            <a:off x="1839428" y="3429000"/>
            <a:ext cx="1820491" cy="307777"/>
          </a:xfrm>
          <a:prstGeom prst="rect">
            <a:avLst/>
          </a:prstGeom>
          <a:noFill/>
        </p:spPr>
        <p:txBody>
          <a:bodyPr wrap="square" rtlCol="0">
            <a:spAutoFit/>
          </a:bodyPr>
          <a:lstStyle/>
          <a:p>
            <a:pPr algn="ctr"/>
            <a:r>
              <a:rPr lang="en-US" altLang="ko-KR" sz="1400" b="1" dirty="0">
                <a:cs typeface="Arial" pitchFamily="34" charset="0"/>
              </a:rPr>
              <a:t>A</a:t>
            </a:r>
            <a:r>
              <a:rPr lang="en-IN" altLang="ko-KR" sz="1400" b="1" dirty="0" err="1">
                <a:cs typeface="Arial" pitchFamily="34" charset="0"/>
              </a:rPr>
              <a:t>dmin</a:t>
            </a:r>
            <a:endParaRPr lang="ko-KR" altLang="en-US" sz="1400" b="1" dirty="0">
              <a:cs typeface="Arial" pitchFamily="34" charset="0"/>
            </a:endParaRPr>
          </a:p>
        </p:txBody>
      </p:sp>
      <p:pic>
        <p:nvPicPr>
          <p:cNvPr id="11" name="Picture 10">
            <a:extLst>
              <a:ext uri="{FF2B5EF4-FFF2-40B4-BE49-F238E27FC236}">
                <a16:creationId xmlns:a16="http://schemas.microsoft.com/office/drawing/2014/main" id="{6FEFC96B-F967-D065-68A0-0AC6690EB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947138"/>
            <a:ext cx="1524340" cy="1524340"/>
          </a:xfrm>
          <a:prstGeom prst="rect">
            <a:avLst/>
          </a:prstGeom>
        </p:spPr>
      </p:pic>
      <p:sp>
        <p:nvSpPr>
          <p:cNvPr id="12" name="TextBox 11">
            <a:extLst>
              <a:ext uri="{FF2B5EF4-FFF2-40B4-BE49-F238E27FC236}">
                <a16:creationId xmlns:a16="http://schemas.microsoft.com/office/drawing/2014/main" id="{462E1E36-BF65-3A6B-5E5B-F98B0F6C3F53}"/>
              </a:ext>
            </a:extLst>
          </p:cNvPr>
          <p:cNvSpPr txBox="1"/>
          <p:nvPr/>
        </p:nvSpPr>
        <p:spPr>
          <a:xfrm>
            <a:off x="8233924" y="3483768"/>
            <a:ext cx="1820491" cy="307777"/>
          </a:xfrm>
          <a:prstGeom prst="rect">
            <a:avLst/>
          </a:prstGeom>
          <a:noFill/>
        </p:spPr>
        <p:txBody>
          <a:bodyPr wrap="square" rtlCol="0">
            <a:spAutoFit/>
          </a:bodyPr>
          <a:lstStyle/>
          <a:p>
            <a:pPr algn="ctr"/>
            <a:r>
              <a:rPr lang="en-US" altLang="ko-KR" sz="1400" b="1" dirty="0">
                <a:cs typeface="Arial" pitchFamily="34" charset="0"/>
              </a:rPr>
              <a:t>Voter</a:t>
            </a:r>
            <a:endParaRPr lang="ko-KR" altLang="en-US" sz="1400" b="1" dirty="0">
              <a:cs typeface="Arial" pitchFamily="34" charset="0"/>
            </a:endParaRPr>
          </a:p>
        </p:txBody>
      </p:sp>
      <p:sp>
        <p:nvSpPr>
          <p:cNvPr id="13" name="Rectangle: Rounded Corners 12">
            <a:extLst>
              <a:ext uri="{FF2B5EF4-FFF2-40B4-BE49-F238E27FC236}">
                <a16:creationId xmlns:a16="http://schemas.microsoft.com/office/drawing/2014/main" id="{9C038D00-7699-F7F4-B735-CFF0F3B5ACF7}"/>
              </a:ext>
            </a:extLst>
          </p:cNvPr>
          <p:cNvSpPr/>
          <p:nvPr/>
        </p:nvSpPr>
        <p:spPr>
          <a:xfrm>
            <a:off x="1568573" y="4038600"/>
            <a:ext cx="2362200" cy="152400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Wingdings" panose="05000000000000000000" pitchFamily="2" charset="2"/>
              <a:buChar char="§"/>
            </a:pPr>
            <a:r>
              <a:rPr lang="en-US" sz="1200" b="1" dirty="0"/>
              <a:t>Constituency Registration</a:t>
            </a:r>
          </a:p>
          <a:p>
            <a:pPr marL="171450" indent="-171450">
              <a:lnSpc>
                <a:spcPct val="150000"/>
              </a:lnSpc>
              <a:buFont typeface="Wingdings" panose="05000000000000000000" pitchFamily="2" charset="2"/>
              <a:buChar char="§"/>
            </a:pPr>
            <a:r>
              <a:rPr lang="en-US" sz="1200" b="1" dirty="0"/>
              <a:t>Candidate Registration</a:t>
            </a:r>
          </a:p>
          <a:p>
            <a:pPr marL="171450" indent="-171450">
              <a:lnSpc>
                <a:spcPct val="150000"/>
              </a:lnSpc>
              <a:buFont typeface="Wingdings" panose="05000000000000000000" pitchFamily="2" charset="2"/>
              <a:buChar char="§"/>
            </a:pPr>
            <a:r>
              <a:rPr lang="en-US" sz="1200" b="1" dirty="0"/>
              <a:t>Voter Registration</a:t>
            </a:r>
          </a:p>
          <a:p>
            <a:pPr marL="171450" indent="-171450">
              <a:lnSpc>
                <a:spcPct val="150000"/>
              </a:lnSpc>
              <a:buFont typeface="Wingdings" panose="05000000000000000000" pitchFamily="2" charset="2"/>
              <a:buChar char="§"/>
            </a:pPr>
            <a:r>
              <a:rPr lang="en-US" sz="1200" b="1" dirty="0"/>
              <a:t>Publish Results</a:t>
            </a:r>
          </a:p>
        </p:txBody>
      </p:sp>
      <p:sp>
        <p:nvSpPr>
          <p:cNvPr id="15" name="Rectangle: Rounded Corners 14">
            <a:extLst>
              <a:ext uri="{FF2B5EF4-FFF2-40B4-BE49-F238E27FC236}">
                <a16:creationId xmlns:a16="http://schemas.microsoft.com/office/drawing/2014/main" id="{06FDB7F6-69E2-632B-B961-7CC2CA82742E}"/>
              </a:ext>
            </a:extLst>
          </p:cNvPr>
          <p:cNvSpPr/>
          <p:nvPr/>
        </p:nvSpPr>
        <p:spPr>
          <a:xfrm>
            <a:off x="8153400" y="4038600"/>
            <a:ext cx="2362200" cy="152400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Wingdings" panose="05000000000000000000" pitchFamily="2" charset="2"/>
              <a:buChar char="§"/>
            </a:pPr>
            <a:r>
              <a:rPr lang="en-US" sz="1200" b="1" dirty="0"/>
              <a:t>Iris Verification</a:t>
            </a:r>
          </a:p>
          <a:p>
            <a:pPr marL="171450" indent="-171450">
              <a:lnSpc>
                <a:spcPct val="150000"/>
              </a:lnSpc>
              <a:buFont typeface="Wingdings" panose="05000000000000000000" pitchFamily="2" charset="2"/>
              <a:buChar char="§"/>
            </a:pPr>
            <a:r>
              <a:rPr lang="en-US" sz="1200" b="1" dirty="0"/>
              <a:t>Verify  Own Details</a:t>
            </a:r>
          </a:p>
          <a:p>
            <a:pPr marL="171450" indent="-171450">
              <a:lnSpc>
                <a:spcPct val="150000"/>
              </a:lnSpc>
              <a:buFont typeface="Wingdings" panose="05000000000000000000" pitchFamily="2" charset="2"/>
              <a:buChar char="§"/>
            </a:pPr>
            <a:r>
              <a:rPr lang="en-US" sz="1200" b="1" dirty="0"/>
              <a:t>Cast Vote</a:t>
            </a:r>
          </a:p>
        </p:txBody>
      </p:sp>
      <p:sp>
        <p:nvSpPr>
          <p:cNvPr id="17" name="Arrow: Down 16">
            <a:extLst>
              <a:ext uri="{FF2B5EF4-FFF2-40B4-BE49-F238E27FC236}">
                <a16:creationId xmlns:a16="http://schemas.microsoft.com/office/drawing/2014/main" id="{97B62CC1-0E86-71C6-F4E7-490492E0F4A1}"/>
              </a:ext>
            </a:extLst>
          </p:cNvPr>
          <p:cNvSpPr/>
          <p:nvPr/>
        </p:nvSpPr>
        <p:spPr>
          <a:xfrm rot="4594865">
            <a:off x="4127563" y="1713400"/>
            <a:ext cx="387146" cy="123180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503D3B1C-99EC-745D-7B09-AB60624CBEBD}"/>
              </a:ext>
            </a:extLst>
          </p:cNvPr>
          <p:cNvSpPr/>
          <p:nvPr/>
        </p:nvSpPr>
        <p:spPr>
          <a:xfrm rot="16869660">
            <a:off x="7546701" y="1657859"/>
            <a:ext cx="387146" cy="123180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177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9D94BA0-C061-4557-8913-D93D5F33ACB0}"/>
              </a:ext>
            </a:extLst>
          </p:cNvPr>
          <p:cNvSpPr txBox="1">
            <a:spLocks/>
          </p:cNvSpPr>
          <p:nvPr/>
        </p:nvSpPr>
        <p:spPr>
          <a:xfrm>
            <a:off x="9632588" y="-10160"/>
            <a:ext cx="2049293" cy="1027186"/>
          </a:xfrm>
          <a:custGeom>
            <a:avLst/>
            <a:gdLst>
              <a:gd name="connsiteX0" fmla="*/ 0 w 2338853"/>
              <a:gd name="connsiteY0" fmla="*/ 0 h 1169426"/>
              <a:gd name="connsiteX1" fmla="*/ 2338853 w 2338853"/>
              <a:gd name="connsiteY1" fmla="*/ 0 h 1169426"/>
              <a:gd name="connsiteX2" fmla="*/ 1169426 w 2338853"/>
              <a:gd name="connsiteY2" fmla="*/ 1169426 h 1169426"/>
              <a:gd name="connsiteX0" fmla="*/ 0 w 2196613"/>
              <a:gd name="connsiteY0" fmla="*/ 142240 h 1169426"/>
              <a:gd name="connsiteX1" fmla="*/ 2196613 w 2196613"/>
              <a:gd name="connsiteY1" fmla="*/ 0 h 1169426"/>
              <a:gd name="connsiteX2" fmla="*/ 1027186 w 2196613"/>
              <a:gd name="connsiteY2" fmla="*/ 1169426 h 1169426"/>
              <a:gd name="connsiteX3" fmla="*/ 0 w 2196613"/>
              <a:gd name="connsiteY3" fmla="*/ 142240 h 1169426"/>
              <a:gd name="connsiteX0" fmla="*/ 0 w 2049293"/>
              <a:gd name="connsiteY0" fmla="*/ 0 h 1027186"/>
              <a:gd name="connsiteX1" fmla="*/ 2049293 w 2049293"/>
              <a:gd name="connsiteY1" fmla="*/ 15240 h 1027186"/>
              <a:gd name="connsiteX2" fmla="*/ 1027186 w 2049293"/>
              <a:gd name="connsiteY2" fmla="*/ 1027186 h 1027186"/>
              <a:gd name="connsiteX3" fmla="*/ 0 w 2049293"/>
              <a:gd name="connsiteY3" fmla="*/ 0 h 1027186"/>
            </a:gdLst>
            <a:ahLst/>
            <a:cxnLst>
              <a:cxn ang="0">
                <a:pos x="connsiteX0" y="connsiteY0"/>
              </a:cxn>
              <a:cxn ang="0">
                <a:pos x="connsiteX1" y="connsiteY1"/>
              </a:cxn>
              <a:cxn ang="0">
                <a:pos x="connsiteX2" y="connsiteY2"/>
              </a:cxn>
              <a:cxn ang="0">
                <a:pos x="connsiteX3" y="connsiteY3"/>
              </a:cxn>
            </a:cxnLst>
            <a:rect l="l" t="t" r="r" b="b"/>
            <a:pathLst>
              <a:path w="2049293" h="1027186">
                <a:moveTo>
                  <a:pt x="0" y="0"/>
                </a:moveTo>
                <a:lnTo>
                  <a:pt x="2049293" y="15240"/>
                </a:lnTo>
                <a:lnTo>
                  <a:pt x="1027186" y="1027186"/>
                </a:lnTo>
                <a:lnTo>
                  <a:pt x="0" y="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pic>
        <p:nvPicPr>
          <p:cNvPr id="4" name="Picture Placeholder 3">
            <a:extLst>
              <a:ext uri="{FF2B5EF4-FFF2-40B4-BE49-F238E27FC236}">
                <a16:creationId xmlns:a16="http://schemas.microsoft.com/office/drawing/2014/main" id="{D4972600-3115-191D-A642-197F9A41AEA3}"/>
              </a:ext>
            </a:extLst>
          </p:cNvPr>
          <p:cNvPicPr>
            <a:picLocks noGrp="1" noChangeAspect="1"/>
          </p:cNvPicPr>
          <p:nvPr>
            <p:ph type="pic" idx="12"/>
          </p:nvPr>
        </p:nvPicPr>
        <p:blipFill>
          <a:blip r:embed="rId5">
            <a:extLst>
              <a:ext uri="{28A0092B-C50C-407E-A947-70E740481C1C}">
                <a14:useLocalDpi xmlns:a14="http://schemas.microsoft.com/office/drawing/2010/main" val="0"/>
              </a:ext>
            </a:extLst>
          </a:blip>
          <a:srcRect l="19057" r="19057"/>
          <a:stretch/>
        </p:blipFill>
        <p:spPr>
          <a:xfrm>
            <a:off x="6781800" y="0"/>
            <a:ext cx="6366150" cy="6858000"/>
          </a:xfrm>
          <a:scene3d>
            <a:camera prst="orthographicFront">
              <a:rot lat="0" lon="0" rev="0"/>
            </a:camera>
            <a:lightRig rig="threePt" dir="t"/>
          </a:scene3d>
        </p:spPr>
      </p:pic>
      <p:sp>
        <p:nvSpPr>
          <p:cNvPr id="2" name="Rectangle 1">
            <a:extLst>
              <a:ext uri="{FF2B5EF4-FFF2-40B4-BE49-F238E27FC236}">
                <a16:creationId xmlns:a16="http://schemas.microsoft.com/office/drawing/2014/main" id="{66C48F52-E7E3-E44E-9198-DFEF968CE302}"/>
              </a:ext>
            </a:extLst>
          </p:cNvPr>
          <p:cNvSpPr/>
          <p:nvPr/>
        </p:nvSpPr>
        <p:spPr>
          <a:xfrm rot="18920298">
            <a:off x="10945794" y="5748946"/>
            <a:ext cx="1685987" cy="1272033"/>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0 w 1678733"/>
              <a:gd name="connsiteY0" fmla="*/ 0 h 1724815"/>
              <a:gd name="connsiteX1" fmla="*/ 1670618 w 1678733"/>
              <a:gd name="connsiteY1" fmla="*/ 0 h 1724815"/>
              <a:gd name="connsiteX2" fmla="*/ 1678733 w 1678733"/>
              <a:gd name="connsiteY2" fmla="*/ 361540 h 1724815"/>
              <a:gd name="connsiteX3" fmla="*/ 0 w 1678733"/>
              <a:gd name="connsiteY3" fmla="*/ 1724815 h 1724815"/>
              <a:gd name="connsiteX4" fmla="*/ 0 w 1678733"/>
              <a:gd name="connsiteY4" fmla="*/ 0 h 1724815"/>
              <a:gd name="connsiteX0" fmla="*/ 7254 w 1685987"/>
              <a:gd name="connsiteY0" fmla="*/ 0 h 496337"/>
              <a:gd name="connsiteX1" fmla="*/ 1677872 w 1685987"/>
              <a:gd name="connsiteY1" fmla="*/ 0 h 496337"/>
              <a:gd name="connsiteX2" fmla="*/ 1685987 w 1685987"/>
              <a:gd name="connsiteY2" fmla="*/ 361540 h 496337"/>
              <a:gd name="connsiteX3" fmla="*/ 0 w 1685987"/>
              <a:gd name="connsiteY3" fmla="*/ 496337 h 496337"/>
              <a:gd name="connsiteX4" fmla="*/ 7254 w 1685987"/>
              <a:gd name="connsiteY4" fmla="*/ 0 h 496337"/>
              <a:gd name="connsiteX0" fmla="*/ 7254 w 1685987"/>
              <a:gd name="connsiteY0" fmla="*/ 0 h 496337"/>
              <a:gd name="connsiteX1" fmla="*/ 1677872 w 1685987"/>
              <a:gd name="connsiteY1" fmla="*/ 0 h 496337"/>
              <a:gd name="connsiteX2" fmla="*/ 1685987 w 1685987"/>
              <a:gd name="connsiteY2" fmla="*/ 361540 h 496337"/>
              <a:gd name="connsiteX3" fmla="*/ 943118 w 1685987"/>
              <a:gd name="connsiteY3" fmla="*/ 403695 h 496337"/>
              <a:gd name="connsiteX4" fmla="*/ 0 w 1685987"/>
              <a:gd name="connsiteY4" fmla="*/ 496337 h 496337"/>
              <a:gd name="connsiteX5" fmla="*/ 7254 w 1685987"/>
              <a:gd name="connsiteY5" fmla="*/ 0 h 496337"/>
              <a:gd name="connsiteX0" fmla="*/ 7254 w 1685987"/>
              <a:gd name="connsiteY0" fmla="*/ 0 h 1245188"/>
              <a:gd name="connsiteX1" fmla="*/ 1677872 w 1685987"/>
              <a:gd name="connsiteY1" fmla="*/ 0 h 1245188"/>
              <a:gd name="connsiteX2" fmla="*/ 1685987 w 1685987"/>
              <a:gd name="connsiteY2" fmla="*/ 361540 h 1245188"/>
              <a:gd name="connsiteX3" fmla="*/ 786439 w 1685987"/>
              <a:gd name="connsiteY3" fmla="*/ 1245188 h 1245188"/>
              <a:gd name="connsiteX4" fmla="*/ 0 w 1685987"/>
              <a:gd name="connsiteY4" fmla="*/ 496337 h 1245188"/>
              <a:gd name="connsiteX5" fmla="*/ 7254 w 1685987"/>
              <a:gd name="connsiteY5" fmla="*/ 0 h 1245188"/>
              <a:gd name="connsiteX0" fmla="*/ 7254 w 1685987"/>
              <a:gd name="connsiteY0" fmla="*/ 0 h 1272033"/>
              <a:gd name="connsiteX1" fmla="*/ 1677872 w 1685987"/>
              <a:gd name="connsiteY1" fmla="*/ 0 h 1272033"/>
              <a:gd name="connsiteX2" fmla="*/ 1685987 w 1685987"/>
              <a:gd name="connsiteY2" fmla="*/ 361540 h 1272033"/>
              <a:gd name="connsiteX3" fmla="*/ 802763 w 1685987"/>
              <a:gd name="connsiteY3" fmla="*/ 1272033 h 1272033"/>
              <a:gd name="connsiteX4" fmla="*/ 0 w 1685987"/>
              <a:gd name="connsiteY4" fmla="*/ 496337 h 1272033"/>
              <a:gd name="connsiteX5" fmla="*/ 7254 w 1685987"/>
              <a:gd name="connsiteY5" fmla="*/ 0 h 1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987" h="1272033">
                <a:moveTo>
                  <a:pt x="7254" y="0"/>
                </a:moveTo>
                <a:lnTo>
                  <a:pt x="1677872" y="0"/>
                </a:lnTo>
                <a:lnTo>
                  <a:pt x="1685987" y="361540"/>
                </a:lnTo>
                <a:lnTo>
                  <a:pt x="802763" y="1272033"/>
                </a:lnTo>
                <a:lnTo>
                  <a:pt x="0" y="496337"/>
                </a:lnTo>
                <a:lnTo>
                  <a:pt x="7254"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31D9BCB1-981A-3DFE-1146-BCEACF2A0CAD}"/>
              </a:ext>
            </a:extLst>
          </p:cNvPr>
          <p:cNvSpPr/>
          <p:nvPr/>
        </p:nvSpPr>
        <p:spPr>
          <a:xfrm rot="18920298">
            <a:off x="10457931" y="6690293"/>
            <a:ext cx="323581" cy="344478"/>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1368631 w 1670618"/>
              <a:gd name="connsiteY0" fmla="*/ 2695 h 1724815"/>
              <a:gd name="connsiteX1" fmla="*/ 1670618 w 1670618"/>
              <a:gd name="connsiteY1" fmla="*/ 0 h 1724815"/>
              <a:gd name="connsiteX2" fmla="*/ 1670618 w 1670618"/>
              <a:gd name="connsiteY2" fmla="*/ 1724815 h 1724815"/>
              <a:gd name="connsiteX3" fmla="*/ 0 w 1670618"/>
              <a:gd name="connsiteY3" fmla="*/ 1724815 h 1724815"/>
              <a:gd name="connsiteX4" fmla="*/ 1368631 w 1670618"/>
              <a:gd name="connsiteY4" fmla="*/ 2695 h 1724815"/>
              <a:gd name="connsiteX0" fmla="*/ 1368631 w 1670618"/>
              <a:gd name="connsiteY0" fmla="*/ 2695 h 1724815"/>
              <a:gd name="connsiteX1" fmla="*/ 1670618 w 1670618"/>
              <a:gd name="connsiteY1" fmla="*/ 0 h 1724815"/>
              <a:gd name="connsiteX2" fmla="*/ 1657053 w 1670618"/>
              <a:gd name="connsiteY2" fmla="*/ 340116 h 1724815"/>
              <a:gd name="connsiteX3" fmla="*/ 0 w 1670618"/>
              <a:gd name="connsiteY3" fmla="*/ 1724815 h 1724815"/>
              <a:gd name="connsiteX4" fmla="*/ 1368631 w 1670618"/>
              <a:gd name="connsiteY4" fmla="*/ 2695 h 1724815"/>
              <a:gd name="connsiteX0" fmla="*/ 0 w 301987"/>
              <a:gd name="connsiteY0" fmla="*/ 2695 h 340116"/>
              <a:gd name="connsiteX1" fmla="*/ 301987 w 301987"/>
              <a:gd name="connsiteY1" fmla="*/ 0 h 340116"/>
              <a:gd name="connsiteX2" fmla="*/ 288422 w 301987"/>
              <a:gd name="connsiteY2" fmla="*/ 340116 h 340116"/>
              <a:gd name="connsiteX3" fmla="*/ 141576 w 301987"/>
              <a:gd name="connsiteY3" fmla="*/ 153306 h 340116"/>
              <a:gd name="connsiteX4" fmla="*/ 0 w 301987"/>
              <a:gd name="connsiteY4" fmla="*/ 2695 h 340116"/>
              <a:gd name="connsiteX0" fmla="*/ 0 w 301987"/>
              <a:gd name="connsiteY0" fmla="*/ 2695 h 340116"/>
              <a:gd name="connsiteX1" fmla="*/ 301987 w 301987"/>
              <a:gd name="connsiteY1" fmla="*/ 0 h 340116"/>
              <a:gd name="connsiteX2" fmla="*/ 288422 w 301987"/>
              <a:gd name="connsiteY2" fmla="*/ 340116 h 340116"/>
              <a:gd name="connsiteX3" fmla="*/ 130864 w 301987"/>
              <a:gd name="connsiteY3" fmla="*/ 164145 h 340116"/>
              <a:gd name="connsiteX4" fmla="*/ 0 w 301987"/>
              <a:gd name="connsiteY4" fmla="*/ 2695 h 340116"/>
              <a:gd name="connsiteX0" fmla="*/ 0 w 323581"/>
              <a:gd name="connsiteY0" fmla="*/ 0 h 344478"/>
              <a:gd name="connsiteX1" fmla="*/ 323581 w 323581"/>
              <a:gd name="connsiteY1" fmla="*/ 4362 h 344478"/>
              <a:gd name="connsiteX2" fmla="*/ 310016 w 323581"/>
              <a:gd name="connsiteY2" fmla="*/ 344478 h 344478"/>
              <a:gd name="connsiteX3" fmla="*/ 152458 w 323581"/>
              <a:gd name="connsiteY3" fmla="*/ 168507 h 344478"/>
              <a:gd name="connsiteX4" fmla="*/ 0 w 323581"/>
              <a:gd name="connsiteY4" fmla="*/ 0 h 34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81" h="344478">
                <a:moveTo>
                  <a:pt x="0" y="0"/>
                </a:moveTo>
                <a:lnTo>
                  <a:pt x="323581" y="4362"/>
                </a:lnTo>
                <a:lnTo>
                  <a:pt x="310016" y="344478"/>
                </a:lnTo>
                <a:lnTo>
                  <a:pt x="152458" y="168507"/>
                </a:lnTo>
                <a:lnTo>
                  <a:pt x="0"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2A81B03-E1A6-A03C-6483-A1F6D2E9F80C}"/>
              </a:ext>
            </a:extLst>
          </p:cNvPr>
          <p:cNvSpPr/>
          <p:nvPr/>
        </p:nvSpPr>
        <p:spPr>
          <a:xfrm rot="18920298">
            <a:off x="12111137" y="5151811"/>
            <a:ext cx="174586" cy="187402"/>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0 w 1670618"/>
              <a:gd name="connsiteY0" fmla="*/ 0 h 1724815"/>
              <a:gd name="connsiteX1" fmla="*/ 169102 w 1670618"/>
              <a:gd name="connsiteY1" fmla="*/ 1681 h 1724815"/>
              <a:gd name="connsiteX2" fmla="*/ 1670618 w 1670618"/>
              <a:gd name="connsiteY2" fmla="*/ 1724815 h 1724815"/>
              <a:gd name="connsiteX3" fmla="*/ 0 w 1670618"/>
              <a:gd name="connsiteY3" fmla="*/ 1724815 h 1724815"/>
              <a:gd name="connsiteX4" fmla="*/ 0 w 1670618"/>
              <a:gd name="connsiteY4" fmla="*/ 0 h 1724815"/>
              <a:gd name="connsiteX0" fmla="*/ 0 w 169102"/>
              <a:gd name="connsiteY0" fmla="*/ 0 h 1724815"/>
              <a:gd name="connsiteX1" fmla="*/ 169102 w 169102"/>
              <a:gd name="connsiteY1" fmla="*/ 1681 h 1724815"/>
              <a:gd name="connsiteX2" fmla="*/ 48354 w 169102"/>
              <a:gd name="connsiteY2" fmla="*/ 135881 h 1724815"/>
              <a:gd name="connsiteX3" fmla="*/ 0 w 169102"/>
              <a:gd name="connsiteY3" fmla="*/ 1724815 h 1724815"/>
              <a:gd name="connsiteX4" fmla="*/ 0 w 169102"/>
              <a:gd name="connsiteY4" fmla="*/ 0 h 1724815"/>
              <a:gd name="connsiteX0" fmla="*/ 1341 w 170443"/>
              <a:gd name="connsiteY0" fmla="*/ 0 h 280773"/>
              <a:gd name="connsiteX1" fmla="*/ 170443 w 170443"/>
              <a:gd name="connsiteY1" fmla="*/ 1681 h 280773"/>
              <a:gd name="connsiteX2" fmla="*/ 49695 w 170443"/>
              <a:gd name="connsiteY2" fmla="*/ 135881 h 280773"/>
              <a:gd name="connsiteX3" fmla="*/ 0 w 170443"/>
              <a:gd name="connsiteY3" fmla="*/ 280773 h 280773"/>
              <a:gd name="connsiteX4" fmla="*/ 1341 w 170443"/>
              <a:gd name="connsiteY4" fmla="*/ 0 h 280773"/>
              <a:gd name="connsiteX0" fmla="*/ 5484 w 174586"/>
              <a:gd name="connsiteY0" fmla="*/ 0 h 187402"/>
              <a:gd name="connsiteX1" fmla="*/ 174586 w 174586"/>
              <a:gd name="connsiteY1" fmla="*/ 1681 h 187402"/>
              <a:gd name="connsiteX2" fmla="*/ 53838 w 174586"/>
              <a:gd name="connsiteY2" fmla="*/ 135881 h 187402"/>
              <a:gd name="connsiteX3" fmla="*/ 0 w 174586"/>
              <a:gd name="connsiteY3" fmla="*/ 187402 h 187402"/>
              <a:gd name="connsiteX4" fmla="*/ 5484 w 174586"/>
              <a:gd name="connsiteY4" fmla="*/ 0 h 18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86" h="187402">
                <a:moveTo>
                  <a:pt x="5484" y="0"/>
                </a:moveTo>
                <a:lnTo>
                  <a:pt x="174586" y="1681"/>
                </a:lnTo>
                <a:lnTo>
                  <a:pt x="53838" y="135881"/>
                </a:lnTo>
                <a:lnTo>
                  <a:pt x="0" y="187402"/>
                </a:lnTo>
                <a:lnTo>
                  <a:pt x="5484"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F35A599-3F34-8290-25DC-78A09DFBAE14}"/>
              </a:ext>
            </a:extLst>
          </p:cNvPr>
          <p:cNvSpPr txBox="1"/>
          <p:nvPr/>
        </p:nvSpPr>
        <p:spPr>
          <a:xfrm>
            <a:off x="773340" y="1125524"/>
            <a:ext cx="5475060" cy="5324535"/>
          </a:xfrm>
          <a:prstGeom prst="rect">
            <a:avLst/>
          </a:prstGeom>
          <a:noFill/>
        </p:spPr>
        <p:txBody>
          <a:bodyPr wrap="square" rtlCol="0">
            <a:spAutoFit/>
          </a:bodyPr>
          <a:lstStyle/>
          <a:p>
            <a:pPr algn="just"/>
            <a:r>
              <a:rPr lang="en-US" altLang="ko-KR" sz="1700" dirty="0">
                <a:cs typeface="Arial" pitchFamily="34" charset="0"/>
              </a:rPr>
              <a:t>Our proposed system transforms the voting process by integrating blockchain technology and iris verification with the existing ATM network in India. This innovative approach addresses critical issues of security, transparency, and accessibility in traditional voting systems. By recording votes on a secure and immutable blockchain, proposed system ensures the integrity and trustworthiness of election results. Iris verification enhances voter authentication, reducing the risk of fraud and impersonation.</a:t>
            </a:r>
          </a:p>
          <a:p>
            <a:pPr algn="just"/>
            <a:endParaRPr lang="en-US" altLang="ko-KR" sz="1700" dirty="0">
              <a:cs typeface="Arial" pitchFamily="34" charset="0"/>
            </a:endParaRPr>
          </a:p>
          <a:p>
            <a:pPr algn="just"/>
            <a:r>
              <a:rPr lang="en-US" altLang="ko-KR" sz="1700" dirty="0">
                <a:cs typeface="Arial" pitchFamily="34" charset="0"/>
              </a:rPr>
              <a:t>The use of ATMs allows voters to cast their ballots from any location, making the process highly convenient and accessible. This system also reduces election costs by utilizing existing infrastructure and eliminating the need for traditional polling stations. Proposed system represents a significant advancement in modernizing elections, offering a secure, efficient, and inclusive voting experience that sets a new standard for democratic processes.</a:t>
            </a:r>
          </a:p>
        </p:txBody>
      </p:sp>
      <p:sp>
        <p:nvSpPr>
          <p:cNvPr id="9" name="Text Placeholder 10">
            <a:extLst>
              <a:ext uri="{FF2B5EF4-FFF2-40B4-BE49-F238E27FC236}">
                <a16:creationId xmlns:a16="http://schemas.microsoft.com/office/drawing/2014/main" id="{DFD9124F-30F3-83E0-A0E7-46AE91CCD30E}"/>
              </a:ext>
            </a:extLst>
          </p:cNvPr>
          <p:cNvSpPr txBox="1">
            <a:spLocks/>
          </p:cNvSpPr>
          <p:nvPr/>
        </p:nvSpPr>
        <p:spPr>
          <a:xfrm>
            <a:off x="1066194" y="380367"/>
            <a:ext cx="4915922" cy="63665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tx1">
                    <a:lumMod val="85000"/>
                    <a:lumOff val="15000"/>
                  </a:schemeClr>
                </a:solidFill>
                <a:latin typeface="+mj-lt"/>
                <a:cs typeface="Arial" pitchFamily="34" charset="0"/>
              </a:rPr>
              <a:t>CONCLUSION</a:t>
            </a:r>
          </a:p>
        </p:txBody>
      </p:sp>
      <p:sp>
        <p:nvSpPr>
          <p:cNvPr id="10" name="TextBox 9">
            <a:extLst>
              <a:ext uri="{FF2B5EF4-FFF2-40B4-BE49-F238E27FC236}">
                <a16:creationId xmlns:a16="http://schemas.microsoft.com/office/drawing/2014/main" id="{55CA1175-B313-8975-A994-FFEA3B6499CD}"/>
              </a:ext>
            </a:extLst>
          </p:cNvPr>
          <p:cNvSpPr txBox="1">
            <a:spLocks/>
          </p:cNvSpPr>
          <p:nvPr/>
        </p:nvSpPr>
        <p:spPr>
          <a:xfrm>
            <a:off x="6924040" y="-10160"/>
            <a:ext cx="2095013" cy="1027186"/>
          </a:xfrm>
          <a:custGeom>
            <a:avLst/>
            <a:gdLst>
              <a:gd name="connsiteX0" fmla="*/ 0 w 2338853"/>
              <a:gd name="connsiteY0" fmla="*/ 0 h 1169426"/>
              <a:gd name="connsiteX1" fmla="*/ 2338853 w 2338853"/>
              <a:gd name="connsiteY1" fmla="*/ 0 h 1169426"/>
              <a:gd name="connsiteX2" fmla="*/ 1169426 w 2338853"/>
              <a:gd name="connsiteY2" fmla="*/ 1169426 h 1169426"/>
              <a:gd name="connsiteX0" fmla="*/ 0 w 2196613"/>
              <a:gd name="connsiteY0" fmla="*/ 152400 h 1169426"/>
              <a:gd name="connsiteX1" fmla="*/ 2196613 w 2196613"/>
              <a:gd name="connsiteY1" fmla="*/ 0 h 1169426"/>
              <a:gd name="connsiteX2" fmla="*/ 1027186 w 2196613"/>
              <a:gd name="connsiteY2" fmla="*/ 1169426 h 1169426"/>
              <a:gd name="connsiteX3" fmla="*/ 0 w 2196613"/>
              <a:gd name="connsiteY3" fmla="*/ 152400 h 1169426"/>
              <a:gd name="connsiteX0" fmla="*/ 0 w 2095013"/>
              <a:gd name="connsiteY0" fmla="*/ 10160 h 1027186"/>
              <a:gd name="connsiteX1" fmla="*/ 2095013 w 2095013"/>
              <a:gd name="connsiteY1" fmla="*/ 0 h 1027186"/>
              <a:gd name="connsiteX2" fmla="*/ 1027186 w 2095013"/>
              <a:gd name="connsiteY2" fmla="*/ 1027186 h 1027186"/>
              <a:gd name="connsiteX3" fmla="*/ 0 w 2095013"/>
              <a:gd name="connsiteY3" fmla="*/ 10160 h 1027186"/>
            </a:gdLst>
            <a:ahLst/>
            <a:cxnLst>
              <a:cxn ang="0">
                <a:pos x="connsiteX0" y="connsiteY0"/>
              </a:cxn>
              <a:cxn ang="0">
                <a:pos x="connsiteX1" y="connsiteY1"/>
              </a:cxn>
              <a:cxn ang="0">
                <a:pos x="connsiteX2" y="connsiteY2"/>
              </a:cxn>
              <a:cxn ang="0">
                <a:pos x="connsiteX3" y="connsiteY3"/>
              </a:cxn>
            </a:cxnLst>
            <a:rect l="l" t="t" r="r" b="b"/>
            <a:pathLst>
              <a:path w="2095013" h="1027186">
                <a:moveTo>
                  <a:pt x="0" y="10160"/>
                </a:moveTo>
                <a:lnTo>
                  <a:pt x="2095013" y="0"/>
                </a:lnTo>
                <a:lnTo>
                  <a:pt x="1027186" y="1027186"/>
                </a:lnTo>
                <a:lnTo>
                  <a:pt x="0" y="1016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pic>
        <p:nvPicPr>
          <p:cNvPr id="6" name="Audio 5">
            <a:hlinkClick r:id="" action="ppaction://media"/>
            <a:extLst>
              <a:ext uri="{FF2B5EF4-FFF2-40B4-BE49-F238E27FC236}">
                <a16:creationId xmlns:a16="http://schemas.microsoft.com/office/drawing/2014/main" id="{EF468362-260A-8EB3-B31F-0317558225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42547774"/>
      </p:ext>
    </p:extLst>
  </p:cSld>
  <p:clrMapOvr>
    <a:masterClrMapping/>
  </p:clrMapOvr>
  <mc:AlternateContent xmlns:mc="http://schemas.openxmlformats.org/markup-compatibility/2006" xmlns:p14="http://schemas.microsoft.com/office/powerpoint/2010/main">
    <mc:Choice Requires="p14">
      <p:transition spd="slow" p14:dur="2000" advTm="7910"/>
    </mc:Choice>
    <mc:Fallback xmlns="">
      <p:transition spd="slow" advTm="7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4CF5E-E1E0-8EE1-CA68-CC771FDCBD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7927C15-5A96-6FDD-5C07-F1FECB120278}"/>
              </a:ext>
            </a:extLst>
          </p:cNvPr>
          <p:cNvSpPr txBox="1"/>
          <p:nvPr/>
        </p:nvSpPr>
        <p:spPr>
          <a:xfrm>
            <a:off x="638622" y="441063"/>
            <a:ext cx="3003608" cy="1323439"/>
          </a:xfrm>
          <a:prstGeom prst="rect">
            <a:avLst/>
          </a:prstGeom>
          <a:noFill/>
        </p:spPr>
        <p:txBody>
          <a:bodyPr wrap="square" rtlCol="0" anchor="ctr">
            <a:spAutoFit/>
          </a:bodyPr>
          <a:lstStyle/>
          <a:p>
            <a:r>
              <a:rPr lang="en-US" altLang="ko-KR" sz="4000" b="1" dirty="0">
                <a:solidFill>
                  <a:schemeClr val="bg1"/>
                </a:solidFill>
                <a:cs typeface="Arial" pitchFamily="34" charset="0"/>
              </a:rPr>
              <a:t>TABLE OF CONTENTS</a:t>
            </a:r>
            <a:endParaRPr lang="ko-KR" altLang="en-US" sz="4000" b="1" dirty="0">
              <a:solidFill>
                <a:schemeClr val="bg1"/>
              </a:solidFill>
              <a:cs typeface="Arial" pitchFamily="34" charset="0"/>
            </a:endParaRPr>
          </a:p>
        </p:txBody>
      </p:sp>
      <p:grpSp>
        <p:nvGrpSpPr>
          <p:cNvPr id="11" name="Group 10">
            <a:extLst>
              <a:ext uri="{FF2B5EF4-FFF2-40B4-BE49-F238E27FC236}">
                <a16:creationId xmlns:a16="http://schemas.microsoft.com/office/drawing/2014/main" id="{3D385571-22CC-3FA3-60F8-1483BA662799}"/>
              </a:ext>
            </a:extLst>
          </p:cNvPr>
          <p:cNvGrpSpPr/>
          <p:nvPr/>
        </p:nvGrpSpPr>
        <p:grpSpPr>
          <a:xfrm flipV="1">
            <a:off x="3636068" y="262526"/>
            <a:ext cx="7917310" cy="6154411"/>
            <a:chOff x="2995646" y="464390"/>
            <a:chExt cx="8563680" cy="5903632"/>
          </a:xfrm>
        </p:grpSpPr>
        <p:cxnSp>
          <p:nvCxnSpPr>
            <p:cNvPr id="12" name="Straight Connector 11">
              <a:extLst>
                <a:ext uri="{FF2B5EF4-FFF2-40B4-BE49-F238E27FC236}">
                  <a16:creationId xmlns:a16="http://schemas.microsoft.com/office/drawing/2014/main" id="{36DF413C-EA81-F04B-5936-B679BF0CE010}"/>
                </a:ext>
              </a:extLst>
            </p:cNvPr>
            <p:cNvCxnSpPr>
              <a:cxnSpLocks/>
            </p:cNvCxnSpPr>
            <p:nvPr/>
          </p:nvCxnSpPr>
          <p:spPr>
            <a:xfrm flipV="1">
              <a:off x="4324377" y="464390"/>
              <a:ext cx="17858" cy="520984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E92ABB-AF32-4617-E4DF-608E75872A6F}"/>
                </a:ext>
              </a:extLst>
            </p:cNvPr>
            <p:cNvCxnSpPr>
              <a:cxnSpLocks/>
            </p:cNvCxnSpPr>
            <p:nvPr/>
          </p:nvCxnSpPr>
          <p:spPr>
            <a:xfrm flipH="1" flipV="1">
              <a:off x="4342235" y="478964"/>
              <a:ext cx="720087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C91039-D23B-DC28-C1AD-8184859FE7B9}"/>
                </a:ext>
              </a:extLst>
            </p:cNvPr>
            <p:cNvCxnSpPr>
              <a:cxnSpLocks/>
            </p:cNvCxnSpPr>
            <p:nvPr/>
          </p:nvCxnSpPr>
          <p:spPr>
            <a:xfrm flipV="1">
              <a:off x="11543107" y="464390"/>
              <a:ext cx="0" cy="588039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82D402-0B38-31FA-74D8-E61B95C86CAD}"/>
                </a:ext>
              </a:extLst>
            </p:cNvPr>
            <p:cNvCxnSpPr>
              <a:cxnSpLocks/>
            </p:cNvCxnSpPr>
            <p:nvPr/>
          </p:nvCxnSpPr>
          <p:spPr>
            <a:xfrm flipH="1">
              <a:off x="2995646" y="6352193"/>
              <a:ext cx="8563680" cy="1582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75416B4-6CC7-7B71-25A6-71A81ABE1D82}"/>
              </a:ext>
            </a:extLst>
          </p:cNvPr>
          <p:cNvGrpSpPr/>
          <p:nvPr/>
        </p:nvGrpSpPr>
        <p:grpSpPr>
          <a:xfrm>
            <a:off x="4627721" y="913621"/>
            <a:ext cx="469090" cy="469090"/>
            <a:chOff x="4563871" y="516508"/>
            <a:chExt cx="682161" cy="682161"/>
          </a:xfrm>
          <a:noFill/>
        </p:grpSpPr>
        <p:sp>
          <p:nvSpPr>
            <p:cNvPr id="17" name="Rectangle 16">
              <a:extLst>
                <a:ext uri="{FF2B5EF4-FFF2-40B4-BE49-F238E27FC236}">
                  <a16:creationId xmlns:a16="http://schemas.microsoft.com/office/drawing/2014/main" id="{FDD6AF8C-7330-C54F-78D6-26830E00C75C}"/>
                </a:ext>
              </a:extLst>
            </p:cNvPr>
            <p:cNvSpPr/>
            <p:nvPr/>
          </p:nvSpPr>
          <p:spPr>
            <a:xfrm>
              <a:off x="4563871" y="516508"/>
              <a:ext cx="682161" cy="682161"/>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TextBox 20">
              <a:extLst>
                <a:ext uri="{FF2B5EF4-FFF2-40B4-BE49-F238E27FC236}">
                  <a16:creationId xmlns:a16="http://schemas.microsoft.com/office/drawing/2014/main" id="{9026C4D5-EAB8-5424-1EBF-CD920AF9DEC4}"/>
                </a:ext>
              </a:extLst>
            </p:cNvPr>
            <p:cNvSpPr txBox="1"/>
            <p:nvPr/>
          </p:nvSpPr>
          <p:spPr>
            <a:xfrm>
              <a:off x="4563871" y="625034"/>
              <a:ext cx="669348" cy="452320"/>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01</a:t>
              </a:r>
              <a:endParaRPr lang="ko-KR" altLang="en-US" sz="1600" b="1" dirty="0">
                <a:solidFill>
                  <a:schemeClr val="bg1"/>
                </a:solidFill>
                <a:cs typeface="Arial" pitchFamily="34" charset="0"/>
              </a:endParaRPr>
            </a:p>
          </p:txBody>
        </p:sp>
      </p:grpSp>
      <p:grpSp>
        <p:nvGrpSpPr>
          <p:cNvPr id="9" name="Group 8">
            <a:extLst>
              <a:ext uri="{FF2B5EF4-FFF2-40B4-BE49-F238E27FC236}">
                <a16:creationId xmlns:a16="http://schemas.microsoft.com/office/drawing/2014/main" id="{488571A0-26B0-0C71-88A2-B338AF210CC2}"/>
              </a:ext>
            </a:extLst>
          </p:cNvPr>
          <p:cNvGrpSpPr/>
          <p:nvPr/>
        </p:nvGrpSpPr>
        <p:grpSpPr>
          <a:xfrm>
            <a:off x="4619165" y="2978884"/>
            <a:ext cx="467447" cy="460635"/>
            <a:chOff x="4553782" y="2662622"/>
            <a:chExt cx="692250" cy="682161"/>
          </a:xfrm>
        </p:grpSpPr>
        <p:sp>
          <p:nvSpPr>
            <p:cNvPr id="18" name="Rectangle 17">
              <a:extLst>
                <a:ext uri="{FF2B5EF4-FFF2-40B4-BE49-F238E27FC236}">
                  <a16:creationId xmlns:a16="http://schemas.microsoft.com/office/drawing/2014/main" id="{812E3E0F-04C5-7093-3748-F3A841DB719C}"/>
                </a:ext>
              </a:extLst>
            </p:cNvPr>
            <p:cNvSpPr/>
            <p:nvPr/>
          </p:nvSpPr>
          <p:spPr>
            <a:xfrm>
              <a:off x="4563871" y="2662622"/>
              <a:ext cx="682161" cy="682161"/>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798ECBB-D82A-59A3-37BA-3E832CDDB501}"/>
                </a:ext>
              </a:extLst>
            </p:cNvPr>
            <p:cNvSpPr txBox="1"/>
            <p:nvPr/>
          </p:nvSpPr>
          <p:spPr>
            <a:xfrm>
              <a:off x="4553782" y="2767691"/>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04</a:t>
              </a:r>
              <a:endParaRPr lang="ko-KR" altLang="en-US" sz="1600" b="1" dirty="0">
                <a:solidFill>
                  <a:schemeClr val="bg1"/>
                </a:solidFill>
                <a:cs typeface="Arial" pitchFamily="34" charset="0"/>
              </a:endParaRPr>
            </a:p>
          </p:txBody>
        </p:sp>
      </p:grpSp>
      <p:grpSp>
        <p:nvGrpSpPr>
          <p:cNvPr id="38" name="Group 37">
            <a:extLst>
              <a:ext uri="{FF2B5EF4-FFF2-40B4-BE49-F238E27FC236}">
                <a16:creationId xmlns:a16="http://schemas.microsoft.com/office/drawing/2014/main" id="{CCCBCACA-B414-A909-A1C5-483804EC8732}"/>
              </a:ext>
            </a:extLst>
          </p:cNvPr>
          <p:cNvGrpSpPr/>
          <p:nvPr/>
        </p:nvGrpSpPr>
        <p:grpSpPr>
          <a:xfrm>
            <a:off x="4634399" y="3643826"/>
            <a:ext cx="460634" cy="460634"/>
            <a:chOff x="4563871" y="3797565"/>
            <a:chExt cx="682161" cy="682161"/>
          </a:xfrm>
        </p:grpSpPr>
        <p:sp>
          <p:nvSpPr>
            <p:cNvPr id="19" name="Rectangle 18">
              <a:extLst>
                <a:ext uri="{FF2B5EF4-FFF2-40B4-BE49-F238E27FC236}">
                  <a16:creationId xmlns:a16="http://schemas.microsoft.com/office/drawing/2014/main" id="{2829006A-9C33-16D0-F5F1-0764775E9127}"/>
                </a:ext>
              </a:extLst>
            </p:cNvPr>
            <p:cNvSpPr/>
            <p:nvPr/>
          </p:nvSpPr>
          <p:spPr>
            <a:xfrm>
              <a:off x="4563871" y="3797565"/>
              <a:ext cx="682161" cy="682161"/>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33E4C18-AAEA-9960-5589-058E673C68BE}"/>
                </a:ext>
              </a:extLst>
            </p:cNvPr>
            <p:cNvSpPr txBox="1"/>
            <p:nvPr/>
          </p:nvSpPr>
          <p:spPr>
            <a:xfrm>
              <a:off x="4563871" y="3914041"/>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05</a:t>
              </a:r>
              <a:endParaRPr lang="ko-KR" altLang="en-US" sz="16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4A72036D-53FC-13B1-F290-04D0B446ADFD}"/>
              </a:ext>
            </a:extLst>
          </p:cNvPr>
          <p:cNvSpPr txBox="1"/>
          <p:nvPr/>
        </p:nvSpPr>
        <p:spPr>
          <a:xfrm>
            <a:off x="5366064" y="2966826"/>
            <a:ext cx="3483778"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Objective</a:t>
            </a:r>
            <a:endParaRPr lang="ko-KR" altLang="en-US" sz="2500" b="1" dirty="0">
              <a:solidFill>
                <a:schemeClr val="bg1"/>
              </a:solidFill>
              <a:cs typeface="Arial" pitchFamily="34" charset="0"/>
            </a:endParaRPr>
          </a:p>
        </p:txBody>
      </p:sp>
      <p:sp>
        <p:nvSpPr>
          <p:cNvPr id="36" name="Oval 35">
            <a:extLst>
              <a:ext uri="{FF2B5EF4-FFF2-40B4-BE49-F238E27FC236}">
                <a16:creationId xmlns:a16="http://schemas.microsoft.com/office/drawing/2014/main" id="{16D2778E-A33D-D24B-DDCD-05BBB8C1C00E}"/>
              </a:ext>
            </a:extLst>
          </p:cNvPr>
          <p:cNvSpPr/>
          <p:nvPr/>
        </p:nvSpPr>
        <p:spPr>
          <a:xfrm>
            <a:off x="3545389" y="215247"/>
            <a:ext cx="111057" cy="111057"/>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3E52777-ACDC-EA3B-621D-D8AEA4053F0F}"/>
              </a:ext>
            </a:extLst>
          </p:cNvPr>
          <p:cNvGrpSpPr/>
          <p:nvPr/>
        </p:nvGrpSpPr>
        <p:grpSpPr>
          <a:xfrm>
            <a:off x="4622573" y="1647960"/>
            <a:ext cx="460634" cy="460634"/>
            <a:chOff x="4563871" y="516508"/>
            <a:chExt cx="682161" cy="682161"/>
          </a:xfrm>
        </p:grpSpPr>
        <p:sp>
          <p:nvSpPr>
            <p:cNvPr id="7" name="Rectangle 6">
              <a:extLst>
                <a:ext uri="{FF2B5EF4-FFF2-40B4-BE49-F238E27FC236}">
                  <a16:creationId xmlns:a16="http://schemas.microsoft.com/office/drawing/2014/main" id="{87AA5236-CDD6-4747-6EFE-B30C3D5EE6A3}"/>
                </a:ext>
              </a:extLst>
            </p:cNvPr>
            <p:cNvSpPr/>
            <p:nvPr/>
          </p:nvSpPr>
          <p:spPr>
            <a:xfrm>
              <a:off x="4563871" y="516508"/>
              <a:ext cx="682161" cy="682161"/>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81D60D1-8743-4EBF-D17E-1C2B27E8E9DA}"/>
                </a:ext>
              </a:extLst>
            </p:cNvPr>
            <p:cNvSpPr txBox="1"/>
            <p:nvPr/>
          </p:nvSpPr>
          <p:spPr>
            <a:xfrm>
              <a:off x="4563871" y="625035"/>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02</a:t>
              </a:r>
              <a:endParaRPr lang="ko-KR" altLang="en-US" sz="1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02615904-97ED-1CBF-54E6-1EEBA1D0BF59}"/>
              </a:ext>
            </a:extLst>
          </p:cNvPr>
          <p:cNvGrpSpPr/>
          <p:nvPr/>
        </p:nvGrpSpPr>
        <p:grpSpPr>
          <a:xfrm>
            <a:off x="4625978" y="2315585"/>
            <a:ext cx="460634" cy="460634"/>
            <a:chOff x="4563871" y="2662622"/>
            <a:chExt cx="682161" cy="682161"/>
          </a:xfrm>
        </p:grpSpPr>
        <p:sp>
          <p:nvSpPr>
            <p:cNvPr id="16" name="Rectangle 15">
              <a:extLst>
                <a:ext uri="{FF2B5EF4-FFF2-40B4-BE49-F238E27FC236}">
                  <a16:creationId xmlns:a16="http://schemas.microsoft.com/office/drawing/2014/main" id="{E75E27E8-71E9-78DC-2C9D-94A22EDEFFEA}"/>
                </a:ext>
              </a:extLst>
            </p:cNvPr>
            <p:cNvSpPr/>
            <p:nvPr/>
          </p:nvSpPr>
          <p:spPr>
            <a:xfrm>
              <a:off x="4563871" y="2662622"/>
              <a:ext cx="682161" cy="682161"/>
            </a:xfrm>
            <a:prstGeom prst="rect">
              <a:avLst/>
            </a:prstGeom>
            <a:solidFill>
              <a:srgbClr val="0587AF"/>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D7C98661-44F4-F3C9-821B-EE22BE5228CD}"/>
                </a:ext>
              </a:extLst>
            </p:cNvPr>
            <p:cNvSpPr txBox="1"/>
            <p:nvPr/>
          </p:nvSpPr>
          <p:spPr>
            <a:xfrm>
              <a:off x="4563871" y="2775123"/>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03</a:t>
              </a:r>
              <a:endParaRPr lang="ko-KR" altLang="en-US" sz="16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E2634319-1B2E-4F06-7135-DBD3684CE4C7}"/>
              </a:ext>
            </a:extLst>
          </p:cNvPr>
          <p:cNvGrpSpPr/>
          <p:nvPr/>
        </p:nvGrpSpPr>
        <p:grpSpPr>
          <a:xfrm>
            <a:off x="4634399" y="4316831"/>
            <a:ext cx="460634" cy="460634"/>
            <a:chOff x="4563871" y="3797565"/>
            <a:chExt cx="682161" cy="682161"/>
          </a:xfrm>
        </p:grpSpPr>
        <p:sp>
          <p:nvSpPr>
            <p:cNvPr id="41" name="Rectangle 40">
              <a:extLst>
                <a:ext uri="{FF2B5EF4-FFF2-40B4-BE49-F238E27FC236}">
                  <a16:creationId xmlns:a16="http://schemas.microsoft.com/office/drawing/2014/main" id="{79FCCE9B-2D3F-574B-5541-4CBC016C9456}"/>
                </a:ext>
              </a:extLst>
            </p:cNvPr>
            <p:cNvSpPr/>
            <p:nvPr/>
          </p:nvSpPr>
          <p:spPr>
            <a:xfrm>
              <a:off x="4563871" y="3797565"/>
              <a:ext cx="682161" cy="682161"/>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189DEDC-FF6C-106F-9A45-7F51B99243AF}"/>
                </a:ext>
              </a:extLst>
            </p:cNvPr>
            <p:cNvSpPr txBox="1"/>
            <p:nvPr/>
          </p:nvSpPr>
          <p:spPr>
            <a:xfrm>
              <a:off x="4563871" y="3914041"/>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06</a:t>
              </a:r>
              <a:endParaRPr lang="ko-KR" altLang="en-US" sz="1600" b="1" dirty="0">
                <a:solidFill>
                  <a:schemeClr val="bg1"/>
                </a:solidFill>
                <a:cs typeface="Arial" pitchFamily="34" charset="0"/>
              </a:endParaRPr>
            </a:p>
          </p:txBody>
        </p:sp>
      </p:grpSp>
      <p:sp>
        <p:nvSpPr>
          <p:cNvPr id="55" name="TextBox 54">
            <a:extLst>
              <a:ext uri="{FF2B5EF4-FFF2-40B4-BE49-F238E27FC236}">
                <a16:creationId xmlns:a16="http://schemas.microsoft.com/office/drawing/2014/main" id="{E082F344-919F-515B-F800-3EFF1F4F0F11}"/>
              </a:ext>
            </a:extLst>
          </p:cNvPr>
          <p:cNvSpPr txBox="1"/>
          <p:nvPr/>
        </p:nvSpPr>
        <p:spPr>
          <a:xfrm>
            <a:off x="5366064" y="894117"/>
            <a:ext cx="3483778"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Introduction</a:t>
            </a:r>
            <a:endParaRPr lang="ko-KR" altLang="en-US" sz="2500" b="1" dirty="0">
              <a:solidFill>
                <a:schemeClr val="bg1"/>
              </a:solidFill>
              <a:cs typeface="Arial" pitchFamily="34" charset="0"/>
            </a:endParaRPr>
          </a:p>
        </p:txBody>
      </p:sp>
      <p:sp>
        <p:nvSpPr>
          <p:cNvPr id="61" name="TextBox 60">
            <a:extLst>
              <a:ext uri="{FF2B5EF4-FFF2-40B4-BE49-F238E27FC236}">
                <a16:creationId xmlns:a16="http://schemas.microsoft.com/office/drawing/2014/main" id="{CC2AD0F0-EC8D-7B82-A367-0A3F4365C866}"/>
              </a:ext>
            </a:extLst>
          </p:cNvPr>
          <p:cNvSpPr txBox="1"/>
          <p:nvPr/>
        </p:nvSpPr>
        <p:spPr>
          <a:xfrm>
            <a:off x="5353685" y="2314026"/>
            <a:ext cx="5712032"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Overview of The Present System</a:t>
            </a:r>
            <a:endParaRPr lang="ko-KR" altLang="en-US" sz="2500" b="1" dirty="0">
              <a:solidFill>
                <a:schemeClr val="bg1"/>
              </a:solidFill>
              <a:cs typeface="Arial" pitchFamily="34" charset="0"/>
            </a:endParaRPr>
          </a:p>
        </p:txBody>
      </p:sp>
      <p:sp>
        <p:nvSpPr>
          <p:cNvPr id="62" name="TextBox 61">
            <a:extLst>
              <a:ext uri="{FF2B5EF4-FFF2-40B4-BE49-F238E27FC236}">
                <a16:creationId xmlns:a16="http://schemas.microsoft.com/office/drawing/2014/main" id="{D60903EA-5867-DC9E-9BF9-37BB63718415}"/>
              </a:ext>
            </a:extLst>
          </p:cNvPr>
          <p:cNvSpPr txBox="1"/>
          <p:nvPr/>
        </p:nvSpPr>
        <p:spPr>
          <a:xfrm>
            <a:off x="5404104" y="3615449"/>
            <a:ext cx="3483778"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Proposed System</a:t>
            </a:r>
            <a:endParaRPr lang="ko-KR" altLang="en-US" sz="2500" b="1" dirty="0">
              <a:solidFill>
                <a:schemeClr val="bg1"/>
              </a:solidFill>
              <a:cs typeface="Arial" pitchFamily="34" charset="0"/>
            </a:endParaRPr>
          </a:p>
        </p:txBody>
      </p:sp>
      <p:sp>
        <p:nvSpPr>
          <p:cNvPr id="63" name="TextBox 62">
            <a:extLst>
              <a:ext uri="{FF2B5EF4-FFF2-40B4-BE49-F238E27FC236}">
                <a16:creationId xmlns:a16="http://schemas.microsoft.com/office/drawing/2014/main" id="{7F46EDFB-000E-5991-6009-B85AD961CC91}"/>
              </a:ext>
            </a:extLst>
          </p:cNvPr>
          <p:cNvSpPr txBox="1"/>
          <p:nvPr/>
        </p:nvSpPr>
        <p:spPr>
          <a:xfrm>
            <a:off x="5404104" y="4305447"/>
            <a:ext cx="4763470"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Implementation</a:t>
            </a:r>
            <a:endParaRPr lang="ko-KR" altLang="en-US" sz="2500" b="1" dirty="0">
              <a:solidFill>
                <a:schemeClr val="bg1"/>
              </a:solidFill>
              <a:cs typeface="Arial" pitchFamily="34" charset="0"/>
            </a:endParaRPr>
          </a:p>
        </p:txBody>
      </p:sp>
      <p:sp>
        <p:nvSpPr>
          <p:cNvPr id="64" name="TextBox 63">
            <a:extLst>
              <a:ext uri="{FF2B5EF4-FFF2-40B4-BE49-F238E27FC236}">
                <a16:creationId xmlns:a16="http://schemas.microsoft.com/office/drawing/2014/main" id="{108A1D6D-AE9C-441F-075A-F98F40BD8F55}"/>
              </a:ext>
            </a:extLst>
          </p:cNvPr>
          <p:cNvSpPr txBox="1"/>
          <p:nvPr/>
        </p:nvSpPr>
        <p:spPr>
          <a:xfrm>
            <a:off x="5404104" y="4979457"/>
            <a:ext cx="4942464"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Conclusion</a:t>
            </a:r>
            <a:endParaRPr lang="ko-KR" altLang="en-US" sz="2500" b="1" dirty="0">
              <a:solidFill>
                <a:schemeClr val="bg1"/>
              </a:solidFill>
              <a:cs typeface="Arial" pitchFamily="34" charset="0"/>
            </a:endParaRPr>
          </a:p>
        </p:txBody>
      </p:sp>
      <p:sp>
        <p:nvSpPr>
          <p:cNvPr id="65" name="TextBox 64">
            <a:extLst>
              <a:ext uri="{FF2B5EF4-FFF2-40B4-BE49-F238E27FC236}">
                <a16:creationId xmlns:a16="http://schemas.microsoft.com/office/drawing/2014/main" id="{6A680931-3ED8-8D1F-CCBA-33712CBD007D}"/>
              </a:ext>
            </a:extLst>
          </p:cNvPr>
          <p:cNvSpPr txBox="1"/>
          <p:nvPr/>
        </p:nvSpPr>
        <p:spPr>
          <a:xfrm>
            <a:off x="5404104" y="5668882"/>
            <a:ext cx="3483778"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References</a:t>
            </a:r>
            <a:endParaRPr lang="ko-KR" altLang="en-US" sz="2500" b="1" dirty="0">
              <a:solidFill>
                <a:schemeClr val="bg1"/>
              </a:solidFill>
              <a:cs typeface="Arial" pitchFamily="34" charset="0"/>
            </a:endParaRPr>
          </a:p>
        </p:txBody>
      </p:sp>
      <p:grpSp>
        <p:nvGrpSpPr>
          <p:cNvPr id="2" name="Group 1">
            <a:extLst>
              <a:ext uri="{FF2B5EF4-FFF2-40B4-BE49-F238E27FC236}">
                <a16:creationId xmlns:a16="http://schemas.microsoft.com/office/drawing/2014/main" id="{2AF4CD1A-7B55-868E-9336-58F3488F763E}"/>
              </a:ext>
            </a:extLst>
          </p:cNvPr>
          <p:cNvGrpSpPr/>
          <p:nvPr/>
        </p:nvGrpSpPr>
        <p:grpSpPr>
          <a:xfrm>
            <a:off x="4634399" y="4999990"/>
            <a:ext cx="460634" cy="460634"/>
            <a:chOff x="4563871" y="4932508"/>
            <a:chExt cx="682161" cy="682161"/>
          </a:xfrm>
        </p:grpSpPr>
        <p:sp>
          <p:nvSpPr>
            <p:cNvPr id="3" name="Rectangle 2">
              <a:extLst>
                <a:ext uri="{FF2B5EF4-FFF2-40B4-BE49-F238E27FC236}">
                  <a16:creationId xmlns:a16="http://schemas.microsoft.com/office/drawing/2014/main" id="{D5AE4D14-584B-D8D0-DF90-28282706595B}"/>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42072446-2454-A851-C4EA-A8FBBC7B0D09}"/>
                </a:ext>
              </a:extLst>
            </p:cNvPr>
            <p:cNvSpPr txBox="1"/>
            <p:nvPr/>
          </p:nvSpPr>
          <p:spPr>
            <a:xfrm>
              <a:off x="4563871" y="5052959"/>
              <a:ext cx="682160" cy="460624"/>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07</a:t>
              </a:r>
              <a:endParaRPr lang="ko-KR" altLang="en-US" sz="16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FFAA394C-7479-A42D-85EA-FB681091A38C}"/>
              </a:ext>
            </a:extLst>
          </p:cNvPr>
          <p:cNvGrpSpPr/>
          <p:nvPr/>
        </p:nvGrpSpPr>
        <p:grpSpPr>
          <a:xfrm>
            <a:off x="4648838" y="5685302"/>
            <a:ext cx="463225" cy="460634"/>
            <a:chOff x="4560034" y="4932508"/>
            <a:chExt cx="685998" cy="682161"/>
          </a:xfrm>
        </p:grpSpPr>
        <p:sp>
          <p:nvSpPr>
            <p:cNvPr id="29" name="Rectangle 28">
              <a:extLst>
                <a:ext uri="{FF2B5EF4-FFF2-40B4-BE49-F238E27FC236}">
                  <a16:creationId xmlns:a16="http://schemas.microsoft.com/office/drawing/2014/main" id="{138B11F5-48F2-B89D-B734-1FD20D73B810}"/>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88CC684E-AE28-CB8A-1856-ABB79D7326B5}"/>
                </a:ext>
              </a:extLst>
            </p:cNvPr>
            <p:cNvSpPr txBox="1"/>
            <p:nvPr/>
          </p:nvSpPr>
          <p:spPr>
            <a:xfrm>
              <a:off x="4560034" y="5052422"/>
              <a:ext cx="682159" cy="501371"/>
            </a:xfrm>
            <a:prstGeom prst="rect">
              <a:avLst/>
            </a:prstGeom>
            <a:noFill/>
          </p:spPr>
          <p:txBody>
            <a:bodyPr wrap="square" lIns="108000" rIns="108000" rtlCol="0">
              <a:spAutoFit/>
            </a:bodyPr>
            <a:lstStyle/>
            <a:p>
              <a:pPr algn="ctr"/>
              <a:r>
                <a:rPr lang="en-US" altLang="ko-KR" sz="1600" b="1" dirty="0">
                  <a:solidFill>
                    <a:schemeClr val="bg1"/>
                  </a:solidFill>
                  <a:cs typeface="Arial" pitchFamily="34" charset="0"/>
                </a:rPr>
                <a:t>08</a:t>
              </a:r>
              <a:endParaRPr lang="ko-KR" altLang="en-US" sz="1600" b="1" dirty="0">
                <a:solidFill>
                  <a:schemeClr val="bg1"/>
                </a:solidFill>
                <a:cs typeface="Arial" pitchFamily="34" charset="0"/>
              </a:endParaRPr>
            </a:p>
          </p:txBody>
        </p:sp>
      </p:grpSp>
      <p:sp>
        <p:nvSpPr>
          <p:cNvPr id="31" name="TextBox 30">
            <a:extLst>
              <a:ext uri="{FF2B5EF4-FFF2-40B4-BE49-F238E27FC236}">
                <a16:creationId xmlns:a16="http://schemas.microsoft.com/office/drawing/2014/main" id="{5B51CAFD-47C2-0ABD-FEC9-93AA1251F441}"/>
              </a:ext>
            </a:extLst>
          </p:cNvPr>
          <p:cNvSpPr txBox="1"/>
          <p:nvPr/>
        </p:nvSpPr>
        <p:spPr>
          <a:xfrm>
            <a:off x="5367875" y="1628992"/>
            <a:ext cx="4327290" cy="477054"/>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Problem Statement</a:t>
            </a:r>
            <a:endParaRPr lang="ko-KR" altLang="en-US" sz="2500" b="1" dirty="0">
              <a:solidFill>
                <a:schemeClr val="bg1"/>
              </a:solidFill>
              <a:cs typeface="Arial" pitchFamily="34" charset="0"/>
            </a:endParaRPr>
          </a:p>
        </p:txBody>
      </p:sp>
    </p:spTree>
    <p:extLst>
      <p:ext uri="{BB962C8B-B14F-4D97-AF65-F5344CB8AC3E}">
        <p14:creationId xmlns:p14="http://schemas.microsoft.com/office/powerpoint/2010/main" val="250406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7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7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7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7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6825374" y="377740"/>
            <a:ext cx="4915922" cy="63665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tx1">
                    <a:lumMod val="85000"/>
                    <a:lumOff val="15000"/>
                  </a:schemeClr>
                </a:solidFill>
                <a:latin typeface="+mj-lt"/>
                <a:cs typeface="Arial" pitchFamily="34" charset="0"/>
              </a:rPr>
              <a:t>REFERENCES</a:t>
            </a:r>
          </a:p>
        </p:txBody>
      </p:sp>
      <p:pic>
        <p:nvPicPr>
          <p:cNvPr id="4" name="Picture Placeholder 3">
            <a:extLst>
              <a:ext uri="{FF2B5EF4-FFF2-40B4-BE49-F238E27FC236}">
                <a16:creationId xmlns:a16="http://schemas.microsoft.com/office/drawing/2014/main" id="{D4972600-3115-191D-A642-197F9A41AEA3}"/>
              </a:ext>
            </a:extLst>
          </p:cNvPr>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l="23611" r="5095"/>
          <a:stretch/>
        </p:blipFill>
        <p:spPr>
          <a:xfrm>
            <a:off x="106341" y="126846"/>
            <a:ext cx="6248402" cy="6731154"/>
          </a:xfrm>
        </p:spPr>
      </p:pic>
      <p:sp>
        <p:nvSpPr>
          <p:cNvPr id="3" name="TextBox 2">
            <a:extLst>
              <a:ext uri="{FF2B5EF4-FFF2-40B4-BE49-F238E27FC236}">
                <a16:creationId xmlns:a16="http://schemas.microsoft.com/office/drawing/2014/main" id="{7680C2C9-1402-2C77-9F07-ED14E80570CC}"/>
              </a:ext>
            </a:extLst>
          </p:cNvPr>
          <p:cNvSpPr txBox="1"/>
          <p:nvPr/>
        </p:nvSpPr>
        <p:spPr>
          <a:xfrm>
            <a:off x="7127867" y="1226531"/>
            <a:ext cx="4310936" cy="1246495"/>
          </a:xfrm>
          <a:prstGeom prst="rect">
            <a:avLst/>
          </a:prstGeom>
          <a:noFill/>
        </p:spPr>
        <p:txBody>
          <a:bodyPr wrap="square" rtlCol="0">
            <a:spAutoFit/>
          </a:bodyPr>
          <a:lstStyle/>
          <a:p>
            <a:pPr algn="just"/>
            <a:r>
              <a:rPr lang="en-US" altLang="ko-KR" sz="1500" dirty="0">
                <a:latin typeface="+mj-lt"/>
                <a:cs typeface="Times New Roman" panose="02020603050405020304" pitchFamily="18" charset="0"/>
              </a:rPr>
              <a:t>[1] </a:t>
            </a:r>
            <a:r>
              <a:rPr lang="en-IN" sz="1500" dirty="0">
                <a:latin typeface="+mj-lt"/>
              </a:rPr>
              <a:t>A Decentralized Voting System</a:t>
            </a:r>
            <a:br>
              <a:rPr lang="en-IN" sz="1500" dirty="0">
                <a:latin typeface="+mj-lt"/>
              </a:rPr>
            </a:br>
            <a:r>
              <a:rPr lang="en-IN" sz="1500" dirty="0">
                <a:latin typeface="+mj-lt"/>
              </a:rPr>
              <a:t>Group DATX02-19-85, Bachelor of Science Thesis in Computer Science by Jack </a:t>
            </a:r>
            <a:r>
              <a:rPr lang="en-IN" sz="1500" dirty="0" err="1">
                <a:latin typeface="+mj-lt"/>
              </a:rPr>
              <a:t>Ahlkvist</a:t>
            </a:r>
            <a:r>
              <a:rPr lang="en-IN" sz="1500" dirty="0">
                <a:latin typeface="+mj-lt"/>
              </a:rPr>
              <a:t>, Anton Gustafsson, Carl </a:t>
            </a:r>
            <a:r>
              <a:rPr lang="en-IN" sz="1500" dirty="0" err="1">
                <a:latin typeface="+mj-lt"/>
              </a:rPr>
              <a:t>Lundborg</a:t>
            </a:r>
            <a:r>
              <a:rPr lang="en-IN" sz="1500" dirty="0">
                <a:latin typeface="+mj-lt"/>
              </a:rPr>
              <a:t>, Joakim </a:t>
            </a:r>
            <a:r>
              <a:rPr lang="en-IN" sz="1500" dirty="0" err="1">
                <a:latin typeface="+mj-lt"/>
              </a:rPr>
              <a:t>Mattsson</a:t>
            </a:r>
            <a:r>
              <a:rPr lang="en-IN" sz="1500" dirty="0">
                <a:latin typeface="+mj-lt"/>
              </a:rPr>
              <a:t> </a:t>
            </a:r>
            <a:r>
              <a:rPr lang="en-IN" sz="1500" dirty="0" err="1">
                <a:latin typeface="+mj-lt"/>
              </a:rPr>
              <a:t>Thorell</a:t>
            </a:r>
            <a:r>
              <a:rPr lang="en-IN" sz="1500" dirty="0">
                <a:latin typeface="+mj-lt"/>
              </a:rPr>
              <a:t>, Aron </a:t>
            </a:r>
            <a:r>
              <a:rPr lang="en-IN" sz="1500" dirty="0" err="1">
                <a:latin typeface="+mj-lt"/>
              </a:rPr>
              <a:t>Sandstedt</a:t>
            </a:r>
            <a:r>
              <a:rPr lang="en-IN" sz="1500" dirty="0">
                <a:latin typeface="+mj-lt"/>
              </a:rPr>
              <a:t>, </a:t>
            </a:r>
            <a:r>
              <a:rPr lang="en-IN" sz="1500" dirty="0" err="1">
                <a:latin typeface="+mj-lt"/>
              </a:rPr>
              <a:t>Sanjin</a:t>
            </a:r>
            <a:r>
              <a:rPr lang="en-IN" sz="1500" dirty="0">
                <a:latin typeface="+mj-lt"/>
              </a:rPr>
              <a:t> </a:t>
            </a:r>
            <a:r>
              <a:rPr lang="en-IN" sz="1500" dirty="0" err="1">
                <a:latin typeface="+mj-lt"/>
              </a:rPr>
              <a:t>Slavnic</a:t>
            </a:r>
            <a:endParaRPr lang="en-IN" sz="1500" dirty="0">
              <a:latin typeface="+mj-lt"/>
            </a:endParaRPr>
          </a:p>
        </p:txBody>
      </p:sp>
      <p:sp>
        <p:nvSpPr>
          <p:cNvPr id="6" name="TextBox 5">
            <a:extLst>
              <a:ext uri="{FF2B5EF4-FFF2-40B4-BE49-F238E27FC236}">
                <a16:creationId xmlns:a16="http://schemas.microsoft.com/office/drawing/2014/main" id="{5FF216B5-E87E-3630-C9CF-30098A64A914}"/>
              </a:ext>
            </a:extLst>
          </p:cNvPr>
          <p:cNvSpPr txBox="1"/>
          <p:nvPr/>
        </p:nvSpPr>
        <p:spPr>
          <a:xfrm>
            <a:off x="7124009" y="2486033"/>
            <a:ext cx="4310936" cy="784830"/>
          </a:xfrm>
          <a:prstGeom prst="rect">
            <a:avLst/>
          </a:prstGeom>
          <a:noFill/>
        </p:spPr>
        <p:txBody>
          <a:bodyPr wrap="square" rtlCol="0">
            <a:spAutoFit/>
          </a:bodyPr>
          <a:lstStyle/>
          <a:p>
            <a:pPr algn="just"/>
            <a:r>
              <a:rPr lang="en-IN" altLang="ko-KR" sz="1500" dirty="0">
                <a:latin typeface="+mj-lt"/>
                <a:cs typeface="Times New Roman" panose="02020603050405020304" pitchFamily="18" charset="0"/>
              </a:rPr>
              <a:t>[2]</a:t>
            </a:r>
            <a:r>
              <a:rPr lang="en-US" altLang="ko-KR" sz="1500" dirty="0">
                <a:latin typeface="+mj-lt"/>
                <a:cs typeface="Times New Roman" panose="02020603050405020304" pitchFamily="18" charset="0"/>
              </a:rPr>
              <a:t> </a:t>
            </a:r>
            <a:r>
              <a:rPr lang="en-US" sz="1500" dirty="0">
                <a:latin typeface="+mj-lt"/>
              </a:rPr>
              <a:t>B. Singhal, G. </a:t>
            </a:r>
            <a:r>
              <a:rPr lang="en-US" sz="1500" dirty="0" err="1">
                <a:latin typeface="+mj-lt"/>
              </a:rPr>
              <a:t>Dhameja</a:t>
            </a:r>
            <a:r>
              <a:rPr lang="en-US" sz="1500" dirty="0">
                <a:latin typeface="+mj-lt"/>
              </a:rPr>
              <a:t>, and P. S. Panda, Beginning Blockchain: A Beginner’s Guide to Building Blockchain Solutions. Springer, 2018. </a:t>
            </a:r>
            <a:endParaRPr lang="en-US" altLang="ko-KR" sz="15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17729279-1FA4-0F5A-7FF2-BC493F051532}"/>
              </a:ext>
            </a:extLst>
          </p:cNvPr>
          <p:cNvSpPr txBox="1"/>
          <p:nvPr/>
        </p:nvSpPr>
        <p:spPr>
          <a:xfrm>
            <a:off x="7124009" y="3283870"/>
            <a:ext cx="4310936" cy="553998"/>
          </a:xfrm>
          <a:prstGeom prst="rect">
            <a:avLst/>
          </a:prstGeom>
          <a:noFill/>
        </p:spPr>
        <p:txBody>
          <a:bodyPr wrap="square" rtlCol="0">
            <a:spAutoFit/>
          </a:bodyPr>
          <a:lstStyle/>
          <a:p>
            <a:pPr algn="just"/>
            <a:r>
              <a:rPr lang="en-US" altLang="ko-KR" sz="1500" dirty="0">
                <a:latin typeface="+mj-lt"/>
                <a:cs typeface="Times New Roman" panose="02020603050405020304" pitchFamily="18" charset="0"/>
              </a:rPr>
              <a:t>[3] </a:t>
            </a:r>
            <a:r>
              <a:rPr lang="en-US" sz="1500" dirty="0">
                <a:latin typeface="+mj-lt"/>
              </a:rPr>
              <a:t>Follow My Vote (2024), Follow My Vote Inc. An e-voting app </a:t>
            </a:r>
            <a:endParaRPr lang="en-US" altLang="ko-KR" sz="150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B9BAFA0B-9841-6D7C-7DAA-8160B0C6F86D}"/>
              </a:ext>
            </a:extLst>
          </p:cNvPr>
          <p:cNvSpPr txBox="1"/>
          <p:nvPr/>
        </p:nvSpPr>
        <p:spPr>
          <a:xfrm>
            <a:off x="7124009" y="3818930"/>
            <a:ext cx="4310936" cy="323165"/>
          </a:xfrm>
          <a:prstGeom prst="rect">
            <a:avLst/>
          </a:prstGeom>
          <a:noFill/>
        </p:spPr>
        <p:txBody>
          <a:bodyPr wrap="square" rtlCol="0">
            <a:spAutoFit/>
          </a:bodyPr>
          <a:lstStyle/>
          <a:p>
            <a:pPr algn="just"/>
            <a:r>
              <a:rPr lang="en-US" altLang="ko-KR" sz="1500" dirty="0">
                <a:latin typeface="+mj-lt"/>
                <a:cs typeface="Times New Roman" panose="02020603050405020304" pitchFamily="18" charset="0"/>
              </a:rPr>
              <a:t>[4] </a:t>
            </a:r>
            <a:r>
              <a:rPr lang="en-US" sz="1500" dirty="0" err="1">
                <a:latin typeface="+mj-lt"/>
              </a:rPr>
              <a:t>Voatz</a:t>
            </a:r>
            <a:r>
              <a:rPr lang="en-US" sz="1500" dirty="0">
                <a:latin typeface="+mj-lt"/>
              </a:rPr>
              <a:t>(2014), An e-voting app </a:t>
            </a:r>
            <a:endParaRPr lang="en-US" altLang="ko-KR" sz="1500" dirty="0">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9694B7A-2B4D-B122-44EE-81CD3DDC2288}"/>
              </a:ext>
            </a:extLst>
          </p:cNvPr>
          <p:cNvSpPr txBox="1"/>
          <p:nvPr/>
        </p:nvSpPr>
        <p:spPr>
          <a:xfrm>
            <a:off x="7124009" y="4161386"/>
            <a:ext cx="4310936" cy="2031325"/>
          </a:xfrm>
          <a:prstGeom prst="rect">
            <a:avLst/>
          </a:prstGeom>
          <a:noFill/>
        </p:spPr>
        <p:txBody>
          <a:bodyPr wrap="square" rtlCol="0">
            <a:spAutoFit/>
          </a:bodyPr>
          <a:lstStyle/>
          <a:p>
            <a:pPr algn="just"/>
            <a:r>
              <a:rPr lang="en-US" sz="1400" dirty="0"/>
              <a:t>[5] S. Chaudhary and R. Nath, “A new template protection approach for iris recognition,” in 2015 4th International Conference on Reliability, Infocom Technologies and Optimization (ICRITO) (Trends and Future Directions), Sep. 2015, pp. 1–6.</a:t>
            </a:r>
          </a:p>
          <a:p>
            <a:pPr algn="just"/>
            <a:r>
              <a:rPr lang="en-US" sz="1400" dirty="0"/>
              <a:t>[6] R. Gupta and A. Kumar, “A Study of Iris Template Protection Tech </a:t>
            </a:r>
            <a:r>
              <a:rPr lang="en-US" sz="1400" dirty="0" err="1"/>
              <a:t>niques</a:t>
            </a:r>
            <a:r>
              <a:rPr lang="en-US" sz="1400" dirty="0"/>
              <a:t> for a Secure Iris Recognition System,” International Journal of Engineering Research, vol. 4, no. 02, p. 5.</a:t>
            </a:r>
            <a:endParaRPr lang="en-US" altLang="ko-KR" sz="1200" dirty="0">
              <a:latin typeface="+mj-lt"/>
              <a:cs typeface="Times New Roman" panose="02020603050405020304" pitchFamily="18" charset="0"/>
            </a:endParaRPr>
          </a:p>
        </p:txBody>
      </p:sp>
    </p:spTree>
    <p:extLst>
      <p:ext uri="{BB962C8B-B14F-4D97-AF65-F5344CB8AC3E}">
        <p14:creationId xmlns:p14="http://schemas.microsoft.com/office/powerpoint/2010/main" val="277357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781800" y="2528703"/>
            <a:ext cx="4906764" cy="1754427"/>
            <a:chOff x="6665542" y="2703436"/>
            <a:chExt cx="4906764" cy="1754427"/>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03436"/>
              <a:ext cx="4777152" cy="923330"/>
            </a:xfrm>
            <a:prstGeom prst="rect">
              <a:avLst/>
            </a:prstGeom>
            <a:noFill/>
          </p:spPr>
          <p:txBody>
            <a:bodyPr wrap="square" rtlCol="0" anchor="ctr">
              <a:spAutoFit/>
            </a:bodyPr>
            <a:lstStyle/>
            <a:p>
              <a:r>
                <a:rPr lang="en-US" altLang="ko-KR" sz="5400" b="1" dirty="0">
                  <a:solidFill>
                    <a:schemeClr val="bg1"/>
                  </a:solidFill>
                  <a:latin typeface="+mj-lt"/>
                  <a:cs typeface="Arial" pitchFamily="34" charset="0"/>
                </a:rPr>
                <a:t>Thank You</a:t>
              </a:r>
              <a:endParaRPr lang="ko-KR" altLang="en-US" sz="5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795210" y="3626866"/>
              <a:ext cx="4777096" cy="830997"/>
            </a:xfrm>
            <a:prstGeom prst="rect">
              <a:avLst/>
            </a:prstGeom>
            <a:noFill/>
          </p:spPr>
          <p:txBody>
            <a:bodyPr wrap="square" rtlCol="0" anchor="ctr">
              <a:spAutoFit/>
            </a:bodyPr>
            <a:lstStyle/>
            <a:p>
              <a:r>
                <a:rPr lang="en-US" sz="2400" dirty="0">
                  <a:solidFill>
                    <a:schemeClr val="bg1"/>
                  </a:solidFill>
                </a:rPr>
                <a:t>Let's revolutionize the Indian Election System.</a:t>
              </a:r>
              <a:endParaRPr lang="ko-KR" altLang="en-US" sz="2000" dirty="0">
                <a:solidFill>
                  <a:schemeClr val="bg1"/>
                </a:solidFill>
                <a:cs typeface="Arial" pitchFamily="34" charset="0"/>
              </a:endParaRPr>
            </a:p>
          </p:txBody>
        </p:sp>
      </p:grpSp>
    </p:spTree>
    <p:extLst>
      <p:ext uri="{BB962C8B-B14F-4D97-AF65-F5344CB8AC3E}">
        <p14:creationId xmlns:p14="http://schemas.microsoft.com/office/powerpoint/2010/main" val="126376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9" name="TextBox 38">
            <a:extLst>
              <a:ext uri="{FF2B5EF4-FFF2-40B4-BE49-F238E27FC236}">
                <a16:creationId xmlns:a16="http://schemas.microsoft.com/office/drawing/2014/main" id="{7D998ED4-A105-40ED-8D9A-07EBE0D04111}"/>
              </a:ext>
            </a:extLst>
          </p:cNvPr>
          <p:cNvSpPr txBox="1"/>
          <p:nvPr/>
        </p:nvSpPr>
        <p:spPr>
          <a:xfrm>
            <a:off x="6894077" y="1225654"/>
            <a:ext cx="4778518" cy="4662815"/>
          </a:xfrm>
          <a:prstGeom prst="rect">
            <a:avLst/>
          </a:prstGeom>
          <a:noFill/>
        </p:spPr>
        <p:txBody>
          <a:bodyPr wrap="square" rtlCol="0">
            <a:spAutoFit/>
          </a:bodyPr>
          <a:lstStyle/>
          <a:p>
            <a:pPr algn="just"/>
            <a:r>
              <a:rPr lang="en-US" sz="1700" b="0" i="0" dirty="0">
                <a:effectLst/>
                <a:latin typeface="+mj-lt"/>
                <a:cs typeface="Times New Roman" panose="02020603050405020304" pitchFamily="18" charset="0"/>
              </a:rPr>
              <a:t>The advancement of technology has brought about significant changes in various sectors, including the electoral process. In the context of Indian elections, traditional voting methods (Ballot and EVM) often face challenges such as accessibility, security, efficiency, and logistical complexities. India, with its vast and diverse population, needs a robust solution that can handle these challenges effectively.</a:t>
            </a:r>
          </a:p>
          <a:p>
            <a:pPr algn="just"/>
            <a:endParaRPr lang="en-US" sz="800" b="0" i="0" dirty="0">
              <a:effectLst/>
              <a:latin typeface="+mj-lt"/>
              <a:cs typeface="Times New Roman" panose="02020603050405020304" pitchFamily="18" charset="0"/>
            </a:endParaRPr>
          </a:p>
          <a:p>
            <a:pPr algn="just"/>
            <a:r>
              <a:rPr lang="en-US" sz="1700" b="0" i="0" dirty="0">
                <a:effectLst/>
                <a:latin typeface="+mj-lt"/>
                <a:cs typeface="Times New Roman" panose="02020603050405020304" pitchFamily="18" charset="0"/>
              </a:rPr>
              <a:t>To address these issues, we propose a decentralized blockchain-based electoral system where ATMs are used as polling booths, enabling voters to cast their votes from anywhere in the country </a:t>
            </a:r>
            <a:r>
              <a:rPr lang="en-US" sz="1700" dirty="0">
                <a:latin typeface="+mj-lt"/>
                <a:cs typeface="Times New Roman" panose="02020603050405020304" pitchFamily="18" charset="0"/>
              </a:rPr>
              <a:t>along with</a:t>
            </a:r>
            <a:r>
              <a:rPr lang="en-US" sz="1700" b="0" i="0" dirty="0">
                <a:effectLst/>
                <a:latin typeface="+mj-lt"/>
                <a:cs typeface="Times New Roman" panose="02020603050405020304" pitchFamily="18" charset="0"/>
              </a:rPr>
              <a:t> iris verification for their authentication. This system aims to enhance the accessibility, security, and reliability of the voting process in India.</a:t>
            </a:r>
            <a:endParaRPr lang="en-US" altLang="ko-KR" sz="1700" dirty="0">
              <a:latin typeface="+mj-lt"/>
              <a:cs typeface="Times New Roman" panose="02020603050405020304" pitchFamily="18"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6825375" y="381000"/>
            <a:ext cx="4915922" cy="63665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tx1">
                    <a:lumMod val="85000"/>
                    <a:lumOff val="15000"/>
                  </a:schemeClr>
                </a:solidFill>
                <a:latin typeface="+mj-lt"/>
                <a:cs typeface="Arial" pitchFamily="34" charset="0"/>
              </a:rPr>
              <a:t>INTRODUCTION</a:t>
            </a:r>
          </a:p>
        </p:txBody>
      </p:sp>
      <p:pic>
        <p:nvPicPr>
          <p:cNvPr id="4" name="Picture Placeholder 3">
            <a:extLst>
              <a:ext uri="{FF2B5EF4-FFF2-40B4-BE49-F238E27FC236}">
                <a16:creationId xmlns:a16="http://schemas.microsoft.com/office/drawing/2014/main" id="{D4972600-3115-191D-A642-197F9A41AEA3}"/>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9054" r="19054"/>
          <a:stretch/>
        </p:blipFill>
        <p:spPr/>
      </p:pic>
    </p:spTree>
    <p:extLst>
      <p:ext uri="{BB962C8B-B14F-4D97-AF65-F5344CB8AC3E}">
        <p14:creationId xmlns:p14="http://schemas.microsoft.com/office/powerpoint/2010/main" val="49862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9D94BA0-C061-4557-8913-D93D5F33ACB0}"/>
              </a:ext>
            </a:extLst>
          </p:cNvPr>
          <p:cNvSpPr txBox="1">
            <a:spLocks/>
          </p:cNvSpPr>
          <p:nvPr/>
        </p:nvSpPr>
        <p:spPr>
          <a:xfrm>
            <a:off x="9632588" y="-10160"/>
            <a:ext cx="2049293" cy="1027186"/>
          </a:xfrm>
          <a:custGeom>
            <a:avLst/>
            <a:gdLst>
              <a:gd name="connsiteX0" fmla="*/ 0 w 2338853"/>
              <a:gd name="connsiteY0" fmla="*/ 0 h 1169426"/>
              <a:gd name="connsiteX1" fmla="*/ 2338853 w 2338853"/>
              <a:gd name="connsiteY1" fmla="*/ 0 h 1169426"/>
              <a:gd name="connsiteX2" fmla="*/ 1169426 w 2338853"/>
              <a:gd name="connsiteY2" fmla="*/ 1169426 h 1169426"/>
              <a:gd name="connsiteX0" fmla="*/ 0 w 2196613"/>
              <a:gd name="connsiteY0" fmla="*/ 142240 h 1169426"/>
              <a:gd name="connsiteX1" fmla="*/ 2196613 w 2196613"/>
              <a:gd name="connsiteY1" fmla="*/ 0 h 1169426"/>
              <a:gd name="connsiteX2" fmla="*/ 1027186 w 2196613"/>
              <a:gd name="connsiteY2" fmla="*/ 1169426 h 1169426"/>
              <a:gd name="connsiteX3" fmla="*/ 0 w 2196613"/>
              <a:gd name="connsiteY3" fmla="*/ 142240 h 1169426"/>
              <a:gd name="connsiteX0" fmla="*/ 0 w 2049293"/>
              <a:gd name="connsiteY0" fmla="*/ 0 h 1027186"/>
              <a:gd name="connsiteX1" fmla="*/ 2049293 w 2049293"/>
              <a:gd name="connsiteY1" fmla="*/ 15240 h 1027186"/>
              <a:gd name="connsiteX2" fmla="*/ 1027186 w 2049293"/>
              <a:gd name="connsiteY2" fmla="*/ 1027186 h 1027186"/>
              <a:gd name="connsiteX3" fmla="*/ 0 w 2049293"/>
              <a:gd name="connsiteY3" fmla="*/ 0 h 1027186"/>
            </a:gdLst>
            <a:ahLst/>
            <a:cxnLst>
              <a:cxn ang="0">
                <a:pos x="connsiteX0" y="connsiteY0"/>
              </a:cxn>
              <a:cxn ang="0">
                <a:pos x="connsiteX1" y="connsiteY1"/>
              </a:cxn>
              <a:cxn ang="0">
                <a:pos x="connsiteX2" y="connsiteY2"/>
              </a:cxn>
              <a:cxn ang="0">
                <a:pos x="connsiteX3" y="connsiteY3"/>
              </a:cxn>
            </a:cxnLst>
            <a:rect l="l" t="t" r="r" b="b"/>
            <a:pathLst>
              <a:path w="2049293" h="1027186">
                <a:moveTo>
                  <a:pt x="0" y="0"/>
                </a:moveTo>
                <a:lnTo>
                  <a:pt x="2049293" y="15240"/>
                </a:lnTo>
                <a:lnTo>
                  <a:pt x="1027186" y="1027186"/>
                </a:lnTo>
                <a:lnTo>
                  <a:pt x="0" y="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pic>
        <p:nvPicPr>
          <p:cNvPr id="4" name="Picture Placeholder 3">
            <a:extLst>
              <a:ext uri="{FF2B5EF4-FFF2-40B4-BE49-F238E27FC236}">
                <a16:creationId xmlns:a16="http://schemas.microsoft.com/office/drawing/2014/main" id="{D4972600-3115-191D-A642-197F9A41AEA3}"/>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9057" r="19057"/>
          <a:stretch/>
        </p:blipFill>
        <p:spPr>
          <a:xfrm>
            <a:off x="6781800" y="0"/>
            <a:ext cx="6366150" cy="6858000"/>
          </a:xfrm>
          <a:scene3d>
            <a:camera prst="orthographicFront">
              <a:rot lat="0" lon="0" rev="0"/>
            </a:camera>
            <a:lightRig rig="threePt" dir="t"/>
          </a:scene3d>
        </p:spPr>
      </p:pic>
      <p:sp>
        <p:nvSpPr>
          <p:cNvPr id="2" name="Rectangle 1">
            <a:extLst>
              <a:ext uri="{FF2B5EF4-FFF2-40B4-BE49-F238E27FC236}">
                <a16:creationId xmlns:a16="http://schemas.microsoft.com/office/drawing/2014/main" id="{66C48F52-E7E3-E44E-9198-DFEF968CE302}"/>
              </a:ext>
            </a:extLst>
          </p:cNvPr>
          <p:cNvSpPr/>
          <p:nvPr/>
        </p:nvSpPr>
        <p:spPr>
          <a:xfrm rot="18920298">
            <a:off x="10945794" y="5748946"/>
            <a:ext cx="1685987" cy="1272033"/>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0 w 1678733"/>
              <a:gd name="connsiteY0" fmla="*/ 0 h 1724815"/>
              <a:gd name="connsiteX1" fmla="*/ 1670618 w 1678733"/>
              <a:gd name="connsiteY1" fmla="*/ 0 h 1724815"/>
              <a:gd name="connsiteX2" fmla="*/ 1678733 w 1678733"/>
              <a:gd name="connsiteY2" fmla="*/ 361540 h 1724815"/>
              <a:gd name="connsiteX3" fmla="*/ 0 w 1678733"/>
              <a:gd name="connsiteY3" fmla="*/ 1724815 h 1724815"/>
              <a:gd name="connsiteX4" fmla="*/ 0 w 1678733"/>
              <a:gd name="connsiteY4" fmla="*/ 0 h 1724815"/>
              <a:gd name="connsiteX0" fmla="*/ 7254 w 1685987"/>
              <a:gd name="connsiteY0" fmla="*/ 0 h 496337"/>
              <a:gd name="connsiteX1" fmla="*/ 1677872 w 1685987"/>
              <a:gd name="connsiteY1" fmla="*/ 0 h 496337"/>
              <a:gd name="connsiteX2" fmla="*/ 1685987 w 1685987"/>
              <a:gd name="connsiteY2" fmla="*/ 361540 h 496337"/>
              <a:gd name="connsiteX3" fmla="*/ 0 w 1685987"/>
              <a:gd name="connsiteY3" fmla="*/ 496337 h 496337"/>
              <a:gd name="connsiteX4" fmla="*/ 7254 w 1685987"/>
              <a:gd name="connsiteY4" fmla="*/ 0 h 496337"/>
              <a:gd name="connsiteX0" fmla="*/ 7254 w 1685987"/>
              <a:gd name="connsiteY0" fmla="*/ 0 h 496337"/>
              <a:gd name="connsiteX1" fmla="*/ 1677872 w 1685987"/>
              <a:gd name="connsiteY1" fmla="*/ 0 h 496337"/>
              <a:gd name="connsiteX2" fmla="*/ 1685987 w 1685987"/>
              <a:gd name="connsiteY2" fmla="*/ 361540 h 496337"/>
              <a:gd name="connsiteX3" fmla="*/ 943118 w 1685987"/>
              <a:gd name="connsiteY3" fmla="*/ 403695 h 496337"/>
              <a:gd name="connsiteX4" fmla="*/ 0 w 1685987"/>
              <a:gd name="connsiteY4" fmla="*/ 496337 h 496337"/>
              <a:gd name="connsiteX5" fmla="*/ 7254 w 1685987"/>
              <a:gd name="connsiteY5" fmla="*/ 0 h 496337"/>
              <a:gd name="connsiteX0" fmla="*/ 7254 w 1685987"/>
              <a:gd name="connsiteY0" fmla="*/ 0 h 1245188"/>
              <a:gd name="connsiteX1" fmla="*/ 1677872 w 1685987"/>
              <a:gd name="connsiteY1" fmla="*/ 0 h 1245188"/>
              <a:gd name="connsiteX2" fmla="*/ 1685987 w 1685987"/>
              <a:gd name="connsiteY2" fmla="*/ 361540 h 1245188"/>
              <a:gd name="connsiteX3" fmla="*/ 786439 w 1685987"/>
              <a:gd name="connsiteY3" fmla="*/ 1245188 h 1245188"/>
              <a:gd name="connsiteX4" fmla="*/ 0 w 1685987"/>
              <a:gd name="connsiteY4" fmla="*/ 496337 h 1245188"/>
              <a:gd name="connsiteX5" fmla="*/ 7254 w 1685987"/>
              <a:gd name="connsiteY5" fmla="*/ 0 h 1245188"/>
              <a:gd name="connsiteX0" fmla="*/ 7254 w 1685987"/>
              <a:gd name="connsiteY0" fmla="*/ 0 h 1272033"/>
              <a:gd name="connsiteX1" fmla="*/ 1677872 w 1685987"/>
              <a:gd name="connsiteY1" fmla="*/ 0 h 1272033"/>
              <a:gd name="connsiteX2" fmla="*/ 1685987 w 1685987"/>
              <a:gd name="connsiteY2" fmla="*/ 361540 h 1272033"/>
              <a:gd name="connsiteX3" fmla="*/ 802763 w 1685987"/>
              <a:gd name="connsiteY3" fmla="*/ 1272033 h 1272033"/>
              <a:gd name="connsiteX4" fmla="*/ 0 w 1685987"/>
              <a:gd name="connsiteY4" fmla="*/ 496337 h 1272033"/>
              <a:gd name="connsiteX5" fmla="*/ 7254 w 1685987"/>
              <a:gd name="connsiteY5" fmla="*/ 0 h 1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987" h="1272033">
                <a:moveTo>
                  <a:pt x="7254" y="0"/>
                </a:moveTo>
                <a:lnTo>
                  <a:pt x="1677872" y="0"/>
                </a:lnTo>
                <a:lnTo>
                  <a:pt x="1685987" y="361540"/>
                </a:lnTo>
                <a:lnTo>
                  <a:pt x="802763" y="1272033"/>
                </a:lnTo>
                <a:lnTo>
                  <a:pt x="0" y="496337"/>
                </a:lnTo>
                <a:lnTo>
                  <a:pt x="7254"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31D9BCB1-981A-3DFE-1146-BCEACF2A0CAD}"/>
              </a:ext>
            </a:extLst>
          </p:cNvPr>
          <p:cNvSpPr/>
          <p:nvPr/>
        </p:nvSpPr>
        <p:spPr>
          <a:xfrm rot="18920298">
            <a:off x="10457931" y="6690293"/>
            <a:ext cx="323581" cy="344478"/>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1368631 w 1670618"/>
              <a:gd name="connsiteY0" fmla="*/ 2695 h 1724815"/>
              <a:gd name="connsiteX1" fmla="*/ 1670618 w 1670618"/>
              <a:gd name="connsiteY1" fmla="*/ 0 h 1724815"/>
              <a:gd name="connsiteX2" fmla="*/ 1670618 w 1670618"/>
              <a:gd name="connsiteY2" fmla="*/ 1724815 h 1724815"/>
              <a:gd name="connsiteX3" fmla="*/ 0 w 1670618"/>
              <a:gd name="connsiteY3" fmla="*/ 1724815 h 1724815"/>
              <a:gd name="connsiteX4" fmla="*/ 1368631 w 1670618"/>
              <a:gd name="connsiteY4" fmla="*/ 2695 h 1724815"/>
              <a:gd name="connsiteX0" fmla="*/ 1368631 w 1670618"/>
              <a:gd name="connsiteY0" fmla="*/ 2695 h 1724815"/>
              <a:gd name="connsiteX1" fmla="*/ 1670618 w 1670618"/>
              <a:gd name="connsiteY1" fmla="*/ 0 h 1724815"/>
              <a:gd name="connsiteX2" fmla="*/ 1657053 w 1670618"/>
              <a:gd name="connsiteY2" fmla="*/ 340116 h 1724815"/>
              <a:gd name="connsiteX3" fmla="*/ 0 w 1670618"/>
              <a:gd name="connsiteY3" fmla="*/ 1724815 h 1724815"/>
              <a:gd name="connsiteX4" fmla="*/ 1368631 w 1670618"/>
              <a:gd name="connsiteY4" fmla="*/ 2695 h 1724815"/>
              <a:gd name="connsiteX0" fmla="*/ 0 w 301987"/>
              <a:gd name="connsiteY0" fmla="*/ 2695 h 340116"/>
              <a:gd name="connsiteX1" fmla="*/ 301987 w 301987"/>
              <a:gd name="connsiteY1" fmla="*/ 0 h 340116"/>
              <a:gd name="connsiteX2" fmla="*/ 288422 w 301987"/>
              <a:gd name="connsiteY2" fmla="*/ 340116 h 340116"/>
              <a:gd name="connsiteX3" fmla="*/ 141576 w 301987"/>
              <a:gd name="connsiteY3" fmla="*/ 153306 h 340116"/>
              <a:gd name="connsiteX4" fmla="*/ 0 w 301987"/>
              <a:gd name="connsiteY4" fmla="*/ 2695 h 340116"/>
              <a:gd name="connsiteX0" fmla="*/ 0 w 301987"/>
              <a:gd name="connsiteY0" fmla="*/ 2695 h 340116"/>
              <a:gd name="connsiteX1" fmla="*/ 301987 w 301987"/>
              <a:gd name="connsiteY1" fmla="*/ 0 h 340116"/>
              <a:gd name="connsiteX2" fmla="*/ 288422 w 301987"/>
              <a:gd name="connsiteY2" fmla="*/ 340116 h 340116"/>
              <a:gd name="connsiteX3" fmla="*/ 130864 w 301987"/>
              <a:gd name="connsiteY3" fmla="*/ 164145 h 340116"/>
              <a:gd name="connsiteX4" fmla="*/ 0 w 301987"/>
              <a:gd name="connsiteY4" fmla="*/ 2695 h 340116"/>
              <a:gd name="connsiteX0" fmla="*/ 0 w 323581"/>
              <a:gd name="connsiteY0" fmla="*/ 0 h 344478"/>
              <a:gd name="connsiteX1" fmla="*/ 323581 w 323581"/>
              <a:gd name="connsiteY1" fmla="*/ 4362 h 344478"/>
              <a:gd name="connsiteX2" fmla="*/ 310016 w 323581"/>
              <a:gd name="connsiteY2" fmla="*/ 344478 h 344478"/>
              <a:gd name="connsiteX3" fmla="*/ 152458 w 323581"/>
              <a:gd name="connsiteY3" fmla="*/ 168507 h 344478"/>
              <a:gd name="connsiteX4" fmla="*/ 0 w 323581"/>
              <a:gd name="connsiteY4" fmla="*/ 0 h 34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81" h="344478">
                <a:moveTo>
                  <a:pt x="0" y="0"/>
                </a:moveTo>
                <a:lnTo>
                  <a:pt x="323581" y="4362"/>
                </a:lnTo>
                <a:lnTo>
                  <a:pt x="310016" y="344478"/>
                </a:lnTo>
                <a:lnTo>
                  <a:pt x="152458" y="168507"/>
                </a:lnTo>
                <a:lnTo>
                  <a:pt x="0"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2A81B03-E1A6-A03C-6483-A1F6D2E9F80C}"/>
              </a:ext>
            </a:extLst>
          </p:cNvPr>
          <p:cNvSpPr/>
          <p:nvPr/>
        </p:nvSpPr>
        <p:spPr>
          <a:xfrm rot="18920298">
            <a:off x="12111137" y="5151811"/>
            <a:ext cx="174586" cy="187402"/>
          </a:xfrm>
          <a:custGeom>
            <a:avLst/>
            <a:gdLst>
              <a:gd name="connsiteX0" fmla="*/ 0 w 1670618"/>
              <a:gd name="connsiteY0" fmla="*/ 0 h 1724815"/>
              <a:gd name="connsiteX1" fmla="*/ 1670618 w 1670618"/>
              <a:gd name="connsiteY1" fmla="*/ 0 h 1724815"/>
              <a:gd name="connsiteX2" fmla="*/ 1670618 w 1670618"/>
              <a:gd name="connsiteY2" fmla="*/ 1724815 h 1724815"/>
              <a:gd name="connsiteX3" fmla="*/ 0 w 1670618"/>
              <a:gd name="connsiteY3" fmla="*/ 1724815 h 1724815"/>
              <a:gd name="connsiteX4" fmla="*/ 0 w 1670618"/>
              <a:gd name="connsiteY4" fmla="*/ 0 h 1724815"/>
              <a:gd name="connsiteX0" fmla="*/ 0 w 1670618"/>
              <a:gd name="connsiteY0" fmla="*/ 0 h 1724815"/>
              <a:gd name="connsiteX1" fmla="*/ 169102 w 1670618"/>
              <a:gd name="connsiteY1" fmla="*/ 1681 h 1724815"/>
              <a:gd name="connsiteX2" fmla="*/ 1670618 w 1670618"/>
              <a:gd name="connsiteY2" fmla="*/ 1724815 h 1724815"/>
              <a:gd name="connsiteX3" fmla="*/ 0 w 1670618"/>
              <a:gd name="connsiteY3" fmla="*/ 1724815 h 1724815"/>
              <a:gd name="connsiteX4" fmla="*/ 0 w 1670618"/>
              <a:gd name="connsiteY4" fmla="*/ 0 h 1724815"/>
              <a:gd name="connsiteX0" fmla="*/ 0 w 169102"/>
              <a:gd name="connsiteY0" fmla="*/ 0 h 1724815"/>
              <a:gd name="connsiteX1" fmla="*/ 169102 w 169102"/>
              <a:gd name="connsiteY1" fmla="*/ 1681 h 1724815"/>
              <a:gd name="connsiteX2" fmla="*/ 48354 w 169102"/>
              <a:gd name="connsiteY2" fmla="*/ 135881 h 1724815"/>
              <a:gd name="connsiteX3" fmla="*/ 0 w 169102"/>
              <a:gd name="connsiteY3" fmla="*/ 1724815 h 1724815"/>
              <a:gd name="connsiteX4" fmla="*/ 0 w 169102"/>
              <a:gd name="connsiteY4" fmla="*/ 0 h 1724815"/>
              <a:gd name="connsiteX0" fmla="*/ 1341 w 170443"/>
              <a:gd name="connsiteY0" fmla="*/ 0 h 280773"/>
              <a:gd name="connsiteX1" fmla="*/ 170443 w 170443"/>
              <a:gd name="connsiteY1" fmla="*/ 1681 h 280773"/>
              <a:gd name="connsiteX2" fmla="*/ 49695 w 170443"/>
              <a:gd name="connsiteY2" fmla="*/ 135881 h 280773"/>
              <a:gd name="connsiteX3" fmla="*/ 0 w 170443"/>
              <a:gd name="connsiteY3" fmla="*/ 280773 h 280773"/>
              <a:gd name="connsiteX4" fmla="*/ 1341 w 170443"/>
              <a:gd name="connsiteY4" fmla="*/ 0 h 280773"/>
              <a:gd name="connsiteX0" fmla="*/ 5484 w 174586"/>
              <a:gd name="connsiteY0" fmla="*/ 0 h 187402"/>
              <a:gd name="connsiteX1" fmla="*/ 174586 w 174586"/>
              <a:gd name="connsiteY1" fmla="*/ 1681 h 187402"/>
              <a:gd name="connsiteX2" fmla="*/ 53838 w 174586"/>
              <a:gd name="connsiteY2" fmla="*/ 135881 h 187402"/>
              <a:gd name="connsiteX3" fmla="*/ 0 w 174586"/>
              <a:gd name="connsiteY3" fmla="*/ 187402 h 187402"/>
              <a:gd name="connsiteX4" fmla="*/ 5484 w 174586"/>
              <a:gd name="connsiteY4" fmla="*/ 0 h 18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86" h="187402">
                <a:moveTo>
                  <a:pt x="5484" y="0"/>
                </a:moveTo>
                <a:lnTo>
                  <a:pt x="174586" y="1681"/>
                </a:lnTo>
                <a:lnTo>
                  <a:pt x="53838" y="135881"/>
                </a:lnTo>
                <a:lnTo>
                  <a:pt x="0" y="187402"/>
                </a:lnTo>
                <a:lnTo>
                  <a:pt x="5484" y="0"/>
                </a:lnTo>
                <a:close/>
              </a:path>
            </a:pathLst>
          </a:custGeom>
          <a:solidFill>
            <a:srgbClr val="8BC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F35A599-3F34-8290-25DC-78A09DFBAE14}"/>
              </a:ext>
            </a:extLst>
          </p:cNvPr>
          <p:cNvSpPr txBox="1"/>
          <p:nvPr/>
        </p:nvSpPr>
        <p:spPr>
          <a:xfrm>
            <a:off x="786625" y="2209800"/>
            <a:ext cx="5475060" cy="3231654"/>
          </a:xfrm>
          <a:prstGeom prst="rect">
            <a:avLst/>
          </a:prstGeom>
          <a:noFill/>
        </p:spPr>
        <p:txBody>
          <a:bodyPr wrap="square" rtlCol="0">
            <a:spAutoFit/>
          </a:bodyPr>
          <a:lstStyle/>
          <a:p>
            <a:pPr algn="just"/>
            <a:r>
              <a:rPr lang="en-US" altLang="ko-KR" sz="1700" dirty="0">
                <a:cs typeface="Arial" pitchFamily="34" charset="0"/>
              </a:rPr>
              <a:t>Traditional voting system faces several issues: data manipulation undermines election integrity, security vulnerabilities expose the process to tampering, and lack of transparency reduces public trust. Geographic constraints prevent many voters from accessing polling stations, especially in rural areas. Additionally, the manual counting process is error-prone and time-consuming, while the significant resource demand for setting up polling stations strains public finances. These challenges necessitate innovative solutions to ensure a secure, transparent, and accessible voting process for all citizens.</a:t>
            </a:r>
          </a:p>
        </p:txBody>
      </p:sp>
      <p:sp>
        <p:nvSpPr>
          <p:cNvPr id="9" name="Text Placeholder 10">
            <a:extLst>
              <a:ext uri="{FF2B5EF4-FFF2-40B4-BE49-F238E27FC236}">
                <a16:creationId xmlns:a16="http://schemas.microsoft.com/office/drawing/2014/main" id="{DFD9124F-30F3-83E0-A0E7-46AE91CCD30E}"/>
              </a:ext>
            </a:extLst>
          </p:cNvPr>
          <p:cNvSpPr txBox="1">
            <a:spLocks/>
          </p:cNvSpPr>
          <p:nvPr/>
        </p:nvSpPr>
        <p:spPr>
          <a:xfrm>
            <a:off x="1066194" y="503433"/>
            <a:ext cx="4915922" cy="137223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dirty="0">
                <a:solidFill>
                  <a:schemeClr val="tx1">
                    <a:lumMod val="85000"/>
                    <a:lumOff val="15000"/>
                  </a:schemeClr>
                </a:solidFill>
                <a:latin typeface="+mj-lt"/>
                <a:cs typeface="Arial" pitchFamily="34" charset="0"/>
              </a:rPr>
              <a:t>PROBLEM STATEMENT</a:t>
            </a:r>
          </a:p>
        </p:txBody>
      </p:sp>
      <p:sp>
        <p:nvSpPr>
          <p:cNvPr id="10" name="TextBox 9">
            <a:extLst>
              <a:ext uri="{FF2B5EF4-FFF2-40B4-BE49-F238E27FC236}">
                <a16:creationId xmlns:a16="http://schemas.microsoft.com/office/drawing/2014/main" id="{55CA1175-B313-8975-A994-FFEA3B6499CD}"/>
              </a:ext>
            </a:extLst>
          </p:cNvPr>
          <p:cNvSpPr txBox="1">
            <a:spLocks/>
          </p:cNvSpPr>
          <p:nvPr/>
        </p:nvSpPr>
        <p:spPr>
          <a:xfrm>
            <a:off x="6924040" y="-10160"/>
            <a:ext cx="2095013" cy="1027186"/>
          </a:xfrm>
          <a:custGeom>
            <a:avLst/>
            <a:gdLst>
              <a:gd name="connsiteX0" fmla="*/ 0 w 2338853"/>
              <a:gd name="connsiteY0" fmla="*/ 0 h 1169426"/>
              <a:gd name="connsiteX1" fmla="*/ 2338853 w 2338853"/>
              <a:gd name="connsiteY1" fmla="*/ 0 h 1169426"/>
              <a:gd name="connsiteX2" fmla="*/ 1169426 w 2338853"/>
              <a:gd name="connsiteY2" fmla="*/ 1169426 h 1169426"/>
              <a:gd name="connsiteX0" fmla="*/ 0 w 2196613"/>
              <a:gd name="connsiteY0" fmla="*/ 152400 h 1169426"/>
              <a:gd name="connsiteX1" fmla="*/ 2196613 w 2196613"/>
              <a:gd name="connsiteY1" fmla="*/ 0 h 1169426"/>
              <a:gd name="connsiteX2" fmla="*/ 1027186 w 2196613"/>
              <a:gd name="connsiteY2" fmla="*/ 1169426 h 1169426"/>
              <a:gd name="connsiteX3" fmla="*/ 0 w 2196613"/>
              <a:gd name="connsiteY3" fmla="*/ 152400 h 1169426"/>
              <a:gd name="connsiteX0" fmla="*/ 0 w 2095013"/>
              <a:gd name="connsiteY0" fmla="*/ 10160 h 1027186"/>
              <a:gd name="connsiteX1" fmla="*/ 2095013 w 2095013"/>
              <a:gd name="connsiteY1" fmla="*/ 0 h 1027186"/>
              <a:gd name="connsiteX2" fmla="*/ 1027186 w 2095013"/>
              <a:gd name="connsiteY2" fmla="*/ 1027186 h 1027186"/>
              <a:gd name="connsiteX3" fmla="*/ 0 w 2095013"/>
              <a:gd name="connsiteY3" fmla="*/ 10160 h 1027186"/>
            </a:gdLst>
            <a:ahLst/>
            <a:cxnLst>
              <a:cxn ang="0">
                <a:pos x="connsiteX0" y="connsiteY0"/>
              </a:cxn>
              <a:cxn ang="0">
                <a:pos x="connsiteX1" y="connsiteY1"/>
              </a:cxn>
              <a:cxn ang="0">
                <a:pos x="connsiteX2" y="connsiteY2"/>
              </a:cxn>
              <a:cxn ang="0">
                <a:pos x="connsiteX3" y="connsiteY3"/>
              </a:cxn>
            </a:cxnLst>
            <a:rect l="l" t="t" r="r" b="b"/>
            <a:pathLst>
              <a:path w="2095013" h="1027186">
                <a:moveTo>
                  <a:pt x="0" y="10160"/>
                </a:moveTo>
                <a:lnTo>
                  <a:pt x="2095013" y="0"/>
                </a:lnTo>
                <a:lnTo>
                  <a:pt x="1027186" y="1027186"/>
                </a:lnTo>
                <a:lnTo>
                  <a:pt x="0" y="1016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Tree>
    <p:extLst>
      <p:ext uri="{BB962C8B-B14F-4D97-AF65-F5344CB8AC3E}">
        <p14:creationId xmlns:p14="http://schemas.microsoft.com/office/powerpoint/2010/main" val="389396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Hexagon 34">
            <a:extLst>
              <a:ext uri="{FF2B5EF4-FFF2-40B4-BE49-F238E27FC236}">
                <a16:creationId xmlns:a16="http://schemas.microsoft.com/office/drawing/2014/main" id="{0E5130F7-D82B-44E7-8A0E-F3F76ABDDB61}"/>
              </a:ext>
            </a:extLst>
          </p:cNvPr>
          <p:cNvSpPr/>
          <p:nvPr/>
        </p:nvSpPr>
        <p:spPr>
          <a:xfrm rot="19623142">
            <a:off x="7743998" y="3228332"/>
            <a:ext cx="887834" cy="761001"/>
          </a:xfrm>
          <a:prstGeom prst="hexagon">
            <a:avLst>
              <a:gd name="adj" fmla="val 31719"/>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Hexagon 35">
            <a:extLst>
              <a:ext uri="{FF2B5EF4-FFF2-40B4-BE49-F238E27FC236}">
                <a16:creationId xmlns:a16="http://schemas.microsoft.com/office/drawing/2014/main" id="{F41ECBB1-CBCA-4A22-8496-DE8B83B681AD}"/>
              </a:ext>
            </a:extLst>
          </p:cNvPr>
          <p:cNvSpPr/>
          <p:nvPr/>
        </p:nvSpPr>
        <p:spPr>
          <a:xfrm rot="19702009">
            <a:off x="9701640" y="2263783"/>
            <a:ext cx="1217402" cy="1043487"/>
          </a:xfrm>
          <a:prstGeom prst="hexagon">
            <a:avLst>
              <a:gd name="adj" fmla="val 3096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37" name="Hexagon 36">
            <a:extLst>
              <a:ext uri="{FF2B5EF4-FFF2-40B4-BE49-F238E27FC236}">
                <a16:creationId xmlns:a16="http://schemas.microsoft.com/office/drawing/2014/main" id="{160157BB-EC8B-43AC-9FF0-BC5996C7B87B}"/>
              </a:ext>
            </a:extLst>
          </p:cNvPr>
          <p:cNvSpPr/>
          <p:nvPr/>
        </p:nvSpPr>
        <p:spPr>
          <a:xfrm rot="19747498">
            <a:off x="3324147" y="2613703"/>
            <a:ext cx="1218020" cy="1044937"/>
          </a:xfrm>
          <a:prstGeom prst="hexagon">
            <a:avLst>
              <a:gd name="adj" fmla="val 28809"/>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4" name="Hexagon 33">
            <a:extLst>
              <a:ext uri="{FF2B5EF4-FFF2-40B4-BE49-F238E27FC236}">
                <a16:creationId xmlns:a16="http://schemas.microsoft.com/office/drawing/2014/main" id="{C4AEBEDD-D183-4321-B3C4-4D8B6666D42D}"/>
              </a:ext>
            </a:extLst>
          </p:cNvPr>
          <p:cNvSpPr/>
          <p:nvPr/>
        </p:nvSpPr>
        <p:spPr>
          <a:xfrm rot="19747125">
            <a:off x="1373909" y="3047587"/>
            <a:ext cx="849399" cy="728057"/>
          </a:xfrm>
          <a:prstGeom prst="hexagon">
            <a:avLst>
              <a:gd name="adj" fmla="val 30244"/>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38" name="Hexagon 37">
            <a:extLst>
              <a:ext uri="{FF2B5EF4-FFF2-40B4-BE49-F238E27FC236}">
                <a16:creationId xmlns:a16="http://schemas.microsoft.com/office/drawing/2014/main" id="{38062A31-0F33-4194-BEA2-C2E153C17F7D}"/>
              </a:ext>
            </a:extLst>
          </p:cNvPr>
          <p:cNvSpPr/>
          <p:nvPr/>
        </p:nvSpPr>
        <p:spPr>
          <a:xfrm rot="19769696">
            <a:off x="5289606" y="1891411"/>
            <a:ext cx="1637978" cy="1381692"/>
          </a:xfrm>
          <a:prstGeom prst="hexagon">
            <a:avLst>
              <a:gd name="adj" fmla="val 30431"/>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4400" b="1" dirty="0">
                <a:cs typeface="Arial" pitchFamily="34" charset="0"/>
              </a:rPr>
              <a:t>OVERVIEW OF THE </a:t>
            </a:r>
            <a:r>
              <a:rPr lang="en-US" altLang="ko-KR" sz="4400" b="1" dirty="0"/>
              <a:t>PRESENT</a:t>
            </a:r>
            <a:r>
              <a:rPr lang="en-US" altLang="ko-KR" sz="4400" b="1" dirty="0">
                <a:cs typeface="Arial" pitchFamily="34" charset="0"/>
              </a:rPr>
              <a:t> SYSTEM</a:t>
            </a:r>
            <a:endParaRPr lang="ko-KR" altLang="en-US" sz="4400" b="1" dirty="0">
              <a:cs typeface="Arial" pitchFamily="34" charset="0"/>
            </a:endParaRPr>
          </a:p>
        </p:txBody>
      </p:sp>
      <p:sp>
        <p:nvSpPr>
          <p:cNvPr id="3" name="Rectangle 2">
            <a:extLst>
              <a:ext uri="{FF2B5EF4-FFF2-40B4-BE49-F238E27FC236}">
                <a16:creationId xmlns:a16="http://schemas.microsoft.com/office/drawing/2014/main" id="{DBA59972-C0EB-4965-B331-5EB18DE90452}"/>
              </a:ext>
            </a:extLst>
          </p:cNvPr>
          <p:cNvSpPr/>
          <p:nvPr/>
        </p:nvSpPr>
        <p:spPr>
          <a:xfrm>
            <a:off x="0" y="4378569"/>
            <a:ext cx="12192000" cy="24794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oup 3">
            <a:extLst>
              <a:ext uri="{FF2B5EF4-FFF2-40B4-BE49-F238E27FC236}">
                <a16:creationId xmlns:a16="http://schemas.microsoft.com/office/drawing/2014/main" id="{38F4CD5E-F117-48C5-A2E2-B1E318D8D603}"/>
              </a:ext>
            </a:extLst>
          </p:cNvPr>
          <p:cNvGrpSpPr/>
          <p:nvPr/>
        </p:nvGrpSpPr>
        <p:grpSpPr>
          <a:xfrm>
            <a:off x="3135170" y="4555527"/>
            <a:ext cx="1617740" cy="2052813"/>
            <a:chOff x="-475010" y="1006456"/>
            <a:chExt cx="3859356" cy="2052813"/>
          </a:xfrm>
        </p:grpSpPr>
        <p:sp>
          <p:nvSpPr>
            <p:cNvPr id="5" name="TextBox 4">
              <a:extLst>
                <a:ext uri="{FF2B5EF4-FFF2-40B4-BE49-F238E27FC236}">
                  <a16:creationId xmlns:a16="http://schemas.microsoft.com/office/drawing/2014/main" id="{3FF61488-750A-4FA0-AA79-98B9C493AA8B}"/>
                </a:ext>
              </a:extLst>
            </p:cNvPr>
            <p:cNvSpPr txBox="1"/>
            <p:nvPr/>
          </p:nvSpPr>
          <p:spPr>
            <a:xfrm>
              <a:off x="-475010" y="1006456"/>
              <a:ext cx="3859356" cy="523220"/>
            </a:xfrm>
            <a:prstGeom prst="rect">
              <a:avLst/>
            </a:prstGeom>
            <a:noFill/>
          </p:spPr>
          <p:txBody>
            <a:bodyPr wrap="square" rtlCol="0" anchor="ctr">
              <a:spAutoFit/>
            </a:bodyPr>
            <a:lstStyle/>
            <a:p>
              <a:pPr algn="ctr"/>
              <a:r>
                <a:rPr lang="en-IN" altLang="ko-KR" sz="1400" b="1" dirty="0">
                  <a:solidFill>
                    <a:schemeClr val="bg1"/>
                  </a:solidFill>
                  <a:cs typeface="Arial" pitchFamily="34" charset="0"/>
                </a:rPr>
                <a:t>Resource Utilization</a:t>
              </a:r>
              <a:endParaRPr lang="ko-KR" altLang="en-US" sz="1400" b="1" dirty="0">
                <a:solidFill>
                  <a:schemeClr val="bg1"/>
                </a:solidFill>
                <a:cs typeface="Arial" pitchFamily="34" charset="0"/>
              </a:endParaRPr>
            </a:p>
          </p:txBody>
        </p:sp>
        <p:sp>
          <p:nvSpPr>
            <p:cNvPr id="6" name="TextBox 5">
              <a:extLst>
                <a:ext uri="{FF2B5EF4-FFF2-40B4-BE49-F238E27FC236}">
                  <a16:creationId xmlns:a16="http://schemas.microsoft.com/office/drawing/2014/main" id="{48AFE8BE-F66C-4CFE-A77B-310DC6B36248}"/>
                </a:ext>
              </a:extLst>
            </p:cNvPr>
            <p:cNvSpPr txBox="1"/>
            <p:nvPr/>
          </p:nvSpPr>
          <p:spPr>
            <a:xfrm>
              <a:off x="-460976" y="1489609"/>
              <a:ext cx="3845319" cy="1569660"/>
            </a:xfrm>
            <a:prstGeom prst="rect">
              <a:avLst/>
            </a:prstGeom>
            <a:noFill/>
          </p:spPr>
          <p:txBody>
            <a:bodyPr wrap="square" rtlCol="0">
              <a:spAutoFit/>
            </a:bodyPr>
            <a:lstStyle/>
            <a:p>
              <a:pPr algn="ctr"/>
              <a:r>
                <a:rPr lang="en-US" altLang="ko-KR" sz="1200" dirty="0">
                  <a:solidFill>
                    <a:schemeClr val="bg1"/>
                  </a:solidFill>
                  <a:cs typeface="Arial" pitchFamily="34" charset="0"/>
                </a:rPr>
                <a:t>Schools and colleges are often used as polling stations, disrupting educational activities and consuming significant public resources.</a:t>
              </a:r>
              <a:endParaRPr lang="ko-KR" altLang="en-US" sz="1200" dirty="0">
                <a:solidFill>
                  <a:schemeClr val="bg1"/>
                </a:solidFill>
                <a:cs typeface="Arial" pitchFamily="34" charset="0"/>
              </a:endParaRPr>
            </a:p>
          </p:txBody>
        </p:sp>
      </p:grpSp>
      <p:grpSp>
        <p:nvGrpSpPr>
          <p:cNvPr id="8" name="Group 7">
            <a:extLst>
              <a:ext uri="{FF2B5EF4-FFF2-40B4-BE49-F238E27FC236}">
                <a16:creationId xmlns:a16="http://schemas.microsoft.com/office/drawing/2014/main" id="{1BDF1168-CCAD-476D-91B8-2271DFEA0391}"/>
              </a:ext>
            </a:extLst>
          </p:cNvPr>
          <p:cNvGrpSpPr/>
          <p:nvPr/>
        </p:nvGrpSpPr>
        <p:grpSpPr>
          <a:xfrm>
            <a:off x="1003259" y="4593606"/>
            <a:ext cx="1617740" cy="1521570"/>
            <a:chOff x="-475010" y="1114177"/>
            <a:chExt cx="3859356" cy="1521570"/>
          </a:xfrm>
        </p:grpSpPr>
        <p:sp>
          <p:nvSpPr>
            <p:cNvPr id="9" name="TextBox 8">
              <a:extLst>
                <a:ext uri="{FF2B5EF4-FFF2-40B4-BE49-F238E27FC236}">
                  <a16:creationId xmlns:a16="http://schemas.microsoft.com/office/drawing/2014/main" id="{079D2613-EBBF-45EB-A778-7EB178BC28B5}"/>
                </a:ext>
              </a:extLst>
            </p:cNvPr>
            <p:cNvSpPr txBox="1"/>
            <p:nvPr/>
          </p:nvSpPr>
          <p:spPr>
            <a:xfrm>
              <a:off x="-475010" y="1114177"/>
              <a:ext cx="3859356" cy="307777"/>
            </a:xfrm>
            <a:prstGeom prst="rect">
              <a:avLst/>
            </a:prstGeom>
            <a:noFill/>
          </p:spPr>
          <p:txBody>
            <a:bodyPr wrap="square" rtlCol="0" anchor="ctr">
              <a:spAutoFit/>
            </a:bodyPr>
            <a:lstStyle/>
            <a:p>
              <a:pPr algn="ctr"/>
              <a:r>
                <a:rPr lang="en-IN" altLang="ko-KR" sz="1400" b="1" dirty="0">
                  <a:solidFill>
                    <a:schemeClr val="bg1"/>
                  </a:solidFill>
                  <a:cs typeface="Arial" pitchFamily="34" charset="0"/>
                </a:rPr>
                <a:t>High Costs</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2134A9AF-7E30-498A-A039-A6D3716D9E50}"/>
                </a:ext>
              </a:extLst>
            </p:cNvPr>
            <p:cNvSpPr txBox="1"/>
            <p:nvPr/>
          </p:nvSpPr>
          <p:spPr>
            <a:xfrm>
              <a:off x="-460973" y="1435418"/>
              <a:ext cx="3845319" cy="1200329"/>
            </a:xfrm>
            <a:prstGeom prst="rect">
              <a:avLst/>
            </a:prstGeom>
            <a:noFill/>
          </p:spPr>
          <p:txBody>
            <a:bodyPr wrap="square" rtlCol="0">
              <a:spAutoFit/>
            </a:bodyPr>
            <a:lstStyle/>
            <a:p>
              <a:pPr algn="ctr"/>
              <a:r>
                <a:rPr lang="en-US" altLang="ko-KR" sz="1200" dirty="0">
                  <a:solidFill>
                    <a:schemeClr val="bg1"/>
                  </a:solidFill>
                  <a:cs typeface="Arial" pitchFamily="34" charset="0"/>
                </a:rPr>
                <a:t>Organizing elections in India involves significant expenditures on staffing, equipment, and logistics</a:t>
              </a:r>
              <a:endParaRPr lang="ko-KR" altLang="en-US" sz="1200"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C3F0659D-7F15-4E35-89BA-DD4392CC14E3}"/>
              </a:ext>
            </a:extLst>
          </p:cNvPr>
          <p:cNvGrpSpPr/>
          <p:nvPr/>
        </p:nvGrpSpPr>
        <p:grpSpPr>
          <a:xfrm>
            <a:off x="5296519" y="4582771"/>
            <a:ext cx="1617740" cy="1723549"/>
            <a:chOff x="-475010" y="1006456"/>
            <a:chExt cx="3859356" cy="1723549"/>
          </a:xfrm>
        </p:grpSpPr>
        <p:sp>
          <p:nvSpPr>
            <p:cNvPr id="12" name="TextBox 11">
              <a:extLst>
                <a:ext uri="{FF2B5EF4-FFF2-40B4-BE49-F238E27FC236}">
                  <a16:creationId xmlns:a16="http://schemas.microsoft.com/office/drawing/2014/main" id="{20D5C3B4-575D-4CE7-8F51-8228F6E79273}"/>
                </a:ext>
              </a:extLst>
            </p:cNvPr>
            <p:cNvSpPr txBox="1"/>
            <p:nvPr/>
          </p:nvSpPr>
          <p:spPr>
            <a:xfrm>
              <a:off x="-475010" y="1006456"/>
              <a:ext cx="3859356" cy="523220"/>
            </a:xfrm>
            <a:prstGeom prst="rect">
              <a:avLst/>
            </a:prstGeom>
            <a:noFill/>
          </p:spPr>
          <p:txBody>
            <a:bodyPr wrap="square" rtlCol="0" anchor="ctr">
              <a:spAutoFit/>
            </a:bodyPr>
            <a:lstStyle/>
            <a:p>
              <a:pPr algn="ctr"/>
              <a:r>
                <a:rPr lang="en-IN" altLang="ko-KR" sz="1400" b="1" dirty="0">
                  <a:solidFill>
                    <a:schemeClr val="bg1"/>
                  </a:solidFill>
                  <a:cs typeface="Arial" pitchFamily="34" charset="0"/>
                </a:rPr>
                <a:t>Security Concerns</a:t>
              </a:r>
              <a:endParaRPr lang="ko-KR" altLang="en-US" sz="1400" b="1" dirty="0">
                <a:solidFill>
                  <a:schemeClr val="bg1"/>
                </a:solidFill>
                <a:cs typeface="Arial" pitchFamily="34" charset="0"/>
              </a:endParaRPr>
            </a:p>
          </p:txBody>
        </p:sp>
        <p:sp>
          <p:nvSpPr>
            <p:cNvPr id="13" name="TextBox 12">
              <a:extLst>
                <a:ext uri="{FF2B5EF4-FFF2-40B4-BE49-F238E27FC236}">
                  <a16:creationId xmlns:a16="http://schemas.microsoft.com/office/drawing/2014/main" id="{928338D3-E857-427D-8264-2292783FDDF6}"/>
                </a:ext>
              </a:extLst>
            </p:cNvPr>
            <p:cNvSpPr txBox="1"/>
            <p:nvPr/>
          </p:nvSpPr>
          <p:spPr>
            <a:xfrm>
              <a:off x="-475010" y="1529676"/>
              <a:ext cx="3845319" cy="1200329"/>
            </a:xfrm>
            <a:prstGeom prst="rect">
              <a:avLst/>
            </a:prstGeom>
            <a:noFill/>
          </p:spPr>
          <p:txBody>
            <a:bodyPr wrap="square" rtlCol="0">
              <a:spAutoFit/>
            </a:bodyPr>
            <a:lstStyle/>
            <a:p>
              <a:pPr algn="ctr"/>
              <a:r>
                <a:rPr lang="en-US" altLang="ko-KR" sz="1200" dirty="0">
                  <a:solidFill>
                    <a:schemeClr val="bg1"/>
                  </a:solidFill>
                  <a:cs typeface="Arial" pitchFamily="34" charset="0"/>
                </a:rPr>
                <a:t>Traditional voting methods in India are susceptible to fraud, tampering, booth capturing, and identity theft.</a:t>
              </a:r>
              <a:endParaRPr lang="ko-KR" altLang="en-US" sz="1200" dirty="0">
                <a:solidFill>
                  <a:schemeClr val="bg1"/>
                </a:solidFill>
                <a:cs typeface="Arial" pitchFamily="34" charset="0"/>
              </a:endParaRPr>
            </a:p>
          </p:txBody>
        </p:sp>
      </p:grpSp>
      <p:grpSp>
        <p:nvGrpSpPr>
          <p:cNvPr id="14" name="Group 13">
            <a:extLst>
              <a:ext uri="{FF2B5EF4-FFF2-40B4-BE49-F238E27FC236}">
                <a16:creationId xmlns:a16="http://schemas.microsoft.com/office/drawing/2014/main" id="{10842162-D85F-4F27-96F9-566B705D53E7}"/>
              </a:ext>
            </a:extLst>
          </p:cNvPr>
          <p:cNvGrpSpPr/>
          <p:nvPr/>
        </p:nvGrpSpPr>
        <p:grpSpPr>
          <a:xfrm>
            <a:off x="7290846" y="4400826"/>
            <a:ext cx="1834890" cy="2554644"/>
            <a:chOff x="-475010" y="898734"/>
            <a:chExt cx="3859356" cy="2554644"/>
          </a:xfrm>
        </p:grpSpPr>
        <p:sp>
          <p:nvSpPr>
            <p:cNvPr id="15" name="TextBox 14">
              <a:extLst>
                <a:ext uri="{FF2B5EF4-FFF2-40B4-BE49-F238E27FC236}">
                  <a16:creationId xmlns:a16="http://schemas.microsoft.com/office/drawing/2014/main" id="{F81ED520-FCE4-48B1-8C4B-FCF534510EA6}"/>
                </a:ext>
              </a:extLst>
            </p:cNvPr>
            <p:cNvSpPr txBox="1"/>
            <p:nvPr/>
          </p:nvSpPr>
          <p:spPr>
            <a:xfrm>
              <a:off x="-475010" y="898734"/>
              <a:ext cx="3859356" cy="738664"/>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Unreliable Counting Process</a:t>
              </a:r>
              <a:endParaRPr lang="ko-KR" altLang="en-US" sz="1400" b="1" dirty="0">
                <a:solidFill>
                  <a:schemeClr val="bg1"/>
                </a:solidFill>
                <a:cs typeface="Arial" pitchFamily="34" charset="0"/>
              </a:endParaRPr>
            </a:p>
          </p:txBody>
        </p:sp>
        <p:sp>
          <p:nvSpPr>
            <p:cNvPr id="16" name="TextBox 15">
              <a:extLst>
                <a:ext uri="{FF2B5EF4-FFF2-40B4-BE49-F238E27FC236}">
                  <a16:creationId xmlns:a16="http://schemas.microsoft.com/office/drawing/2014/main" id="{12EB7564-6935-4DE5-A878-B76EC3C0AA7D}"/>
                </a:ext>
              </a:extLst>
            </p:cNvPr>
            <p:cNvSpPr txBox="1"/>
            <p:nvPr/>
          </p:nvSpPr>
          <p:spPr>
            <a:xfrm>
              <a:off x="-460972" y="1514386"/>
              <a:ext cx="3845318" cy="1938992"/>
            </a:xfrm>
            <a:prstGeom prst="rect">
              <a:avLst/>
            </a:prstGeom>
            <a:noFill/>
          </p:spPr>
          <p:txBody>
            <a:bodyPr wrap="square" rtlCol="0">
              <a:spAutoFit/>
            </a:bodyPr>
            <a:lstStyle/>
            <a:p>
              <a:pPr algn="ctr"/>
              <a:r>
                <a:rPr lang="en-US" altLang="ko-KR" sz="1200" dirty="0">
                  <a:solidFill>
                    <a:schemeClr val="bg1"/>
                  </a:solidFill>
                  <a:cs typeface="Arial" pitchFamily="34" charset="0"/>
                </a:rPr>
                <a:t>The current method of counting votes is done by people, which can lead to mistakes and make it easy to tamper with the results. This can cause people to distrust the election outcomes.</a:t>
              </a:r>
              <a:endParaRPr lang="ko-KR" altLang="en-US" sz="1200"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CC6D1EE3-F26E-4304-9527-8E97B6EA761F}"/>
              </a:ext>
            </a:extLst>
          </p:cNvPr>
          <p:cNvGrpSpPr/>
          <p:nvPr/>
        </p:nvGrpSpPr>
        <p:grpSpPr>
          <a:xfrm>
            <a:off x="9525877" y="4554059"/>
            <a:ext cx="1617740" cy="1504467"/>
            <a:chOff x="-475010" y="1006456"/>
            <a:chExt cx="3859356" cy="1504467"/>
          </a:xfrm>
        </p:grpSpPr>
        <p:sp>
          <p:nvSpPr>
            <p:cNvPr id="18" name="TextBox 17">
              <a:extLst>
                <a:ext uri="{FF2B5EF4-FFF2-40B4-BE49-F238E27FC236}">
                  <a16:creationId xmlns:a16="http://schemas.microsoft.com/office/drawing/2014/main" id="{8359F44C-AE95-4C48-AF76-A25B356155A3}"/>
                </a:ext>
              </a:extLst>
            </p:cNvPr>
            <p:cNvSpPr txBox="1"/>
            <p:nvPr/>
          </p:nvSpPr>
          <p:spPr>
            <a:xfrm>
              <a:off x="-475010" y="1006456"/>
              <a:ext cx="3859356" cy="523220"/>
            </a:xfrm>
            <a:prstGeom prst="rect">
              <a:avLst/>
            </a:prstGeom>
            <a:noFill/>
          </p:spPr>
          <p:txBody>
            <a:bodyPr wrap="square" rtlCol="0" anchor="ctr">
              <a:spAutoFit/>
            </a:bodyPr>
            <a:lstStyle/>
            <a:p>
              <a:pPr algn="ctr"/>
              <a:r>
                <a:rPr lang="en-IN" altLang="ko-KR" sz="1400" b="1" dirty="0">
                  <a:solidFill>
                    <a:schemeClr val="bg1"/>
                  </a:solidFill>
                  <a:cs typeface="Arial" pitchFamily="34" charset="0"/>
                </a:rPr>
                <a:t>Time-Consuming</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40F5E5B1-576A-4A70-9480-E6D067008632}"/>
                </a:ext>
              </a:extLst>
            </p:cNvPr>
            <p:cNvSpPr txBox="1"/>
            <p:nvPr/>
          </p:nvSpPr>
          <p:spPr>
            <a:xfrm>
              <a:off x="-460973" y="1495260"/>
              <a:ext cx="3845319" cy="1015663"/>
            </a:xfrm>
            <a:prstGeom prst="rect">
              <a:avLst/>
            </a:prstGeom>
            <a:noFill/>
          </p:spPr>
          <p:txBody>
            <a:bodyPr wrap="square" rtlCol="0">
              <a:spAutoFit/>
            </a:bodyPr>
            <a:lstStyle/>
            <a:p>
              <a:pPr algn="ctr"/>
              <a:r>
                <a:rPr lang="en-US" altLang="ko-KR" sz="1200" dirty="0">
                  <a:solidFill>
                    <a:schemeClr val="bg1"/>
                  </a:solidFill>
                  <a:cs typeface="Arial" pitchFamily="34" charset="0"/>
                </a:rPr>
                <a:t>The process of voting, counting, and verifying results is lengthy and labor-intensive.</a:t>
              </a:r>
              <a:endParaRPr lang="ko-KR" altLang="en-US" sz="1200" dirty="0">
                <a:solidFill>
                  <a:schemeClr val="bg1"/>
                </a:solidFill>
                <a:cs typeface="Arial" pitchFamily="34" charset="0"/>
              </a:endParaRPr>
            </a:p>
          </p:txBody>
        </p:sp>
      </p:grpSp>
      <p:cxnSp>
        <p:nvCxnSpPr>
          <p:cNvPr id="24" name="Straight Arrow Connector 23">
            <a:extLst>
              <a:ext uri="{FF2B5EF4-FFF2-40B4-BE49-F238E27FC236}">
                <a16:creationId xmlns:a16="http://schemas.microsoft.com/office/drawing/2014/main" id="{BF99676C-E2CD-42DB-9EA6-E69CD46D17D7}"/>
              </a:ext>
            </a:extLst>
          </p:cNvPr>
          <p:cNvCxnSpPr>
            <a:cxnSpLocks/>
          </p:cNvCxnSpPr>
          <p:nvPr/>
        </p:nvCxnSpPr>
        <p:spPr>
          <a:xfrm>
            <a:off x="3944042" y="3682491"/>
            <a:ext cx="0" cy="695001"/>
          </a:xfrm>
          <a:prstGeom prst="straightConnector1">
            <a:avLst/>
          </a:prstGeom>
          <a:ln w="317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4180C4-5369-47CD-A40E-6CBEFC2E29B6}"/>
              </a:ext>
            </a:extLst>
          </p:cNvPr>
          <p:cNvCxnSpPr>
            <a:cxnSpLocks/>
          </p:cNvCxnSpPr>
          <p:nvPr/>
        </p:nvCxnSpPr>
        <p:spPr>
          <a:xfrm>
            <a:off x="1810926" y="3815981"/>
            <a:ext cx="2409" cy="549124"/>
          </a:xfrm>
          <a:prstGeom prst="straightConnector1">
            <a:avLst/>
          </a:prstGeom>
          <a:ln w="317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0D2226-05D6-4E10-8654-2F00C5436A6E}"/>
              </a:ext>
            </a:extLst>
          </p:cNvPr>
          <p:cNvCxnSpPr>
            <a:cxnSpLocks/>
          </p:cNvCxnSpPr>
          <p:nvPr/>
        </p:nvCxnSpPr>
        <p:spPr>
          <a:xfrm>
            <a:off x="8207864" y="4024314"/>
            <a:ext cx="0" cy="363048"/>
          </a:xfrm>
          <a:prstGeom prst="straightConnector1">
            <a:avLst/>
          </a:prstGeom>
          <a:ln w="3175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17E869-82F5-45C3-92EB-F11424658A5B}"/>
              </a:ext>
            </a:extLst>
          </p:cNvPr>
          <p:cNvCxnSpPr>
            <a:cxnSpLocks/>
          </p:cNvCxnSpPr>
          <p:nvPr/>
        </p:nvCxnSpPr>
        <p:spPr>
          <a:xfrm>
            <a:off x="10313400" y="3368402"/>
            <a:ext cx="8770" cy="1018960"/>
          </a:xfrm>
          <a:prstGeom prst="straightConnector1">
            <a:avLst/>
          </a:prstGeom>
          <a:ln w="317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962ED91-425A-4D54-9049-F2D2D192B957}"/>
              </a:ext>
            </a:extLst>
          </p:cNvPr>
          <p:cNvCxnSpPr>
            <a:cxnSpLocks/>
          </p:cNvCxnSpPr>
          <p:nvPr/>
        </p:nvCxnSpPr>
        <p:spPr>
          <a:xfrm flipH="1">
            <a:off x="6099130" y="3376378"/>
            <a:ext cx="6259" cy="1002190"/>
          </a:xfrm>
          <a:prstGeom prst="straightConnector1">
            <a:avLst/>
          </a:prstGeom>
          <a:ln w="3175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7" name="Freeform 14">
            <a:extLst>
              <a:ext uri="{FF2B5EF4-FFF2-40B4-BE49-F238E27FC236}">
                <a16:creationId xmlns:a16="http://schemas.microsoft.com/office/drawing/2014/main" id="{535158D9-13FE-CB54-6907-04AC17621969}"/>
              </a:ext>
            </a:extLst>
          </p:cNvPr>
          <p:cNvSpPr>
            <a:spLocks noChangeAspect="1"/>
          </p:cNvSpPr>
          <p:nvPr/>
        </p:nvSpPr>
        <p:spPr>
          <a:xfrm>
            <a:off x="5840130" y="2323826"/>
            <a:ext cx="530518" cy="604399"/>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useBgFill="1">
        <p:nvSpPr>
          <p:cNvPr id="21" name="Rectangle 21">
            <a:extLst>
              <a:ext uri="{FF2B5EF4-FFF2-40B4-BE49-F238E27FC236}">
                <a16:creationId xmlns:a16="http://schemas.microsoft.com/office/drawing/2014/main" id="{EFEFD7AB-7EF4-0504-B43F-819E30016E6B}"/>
              </a:ext>
            </a:extLst>
          </p:cNvPr>
          <p:cNvSpPr/>
          <p:nvPr/>
        </p:nvSpPr>
        <p:spPr>
          <a:xfrm>
            <a:off x="1578340" y="3299910"/>
            <a:ext cx="440535" cy="24678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Teardrop 1">
            <a:extLst>
              <a:ext uri="{FF2B5EF4-FFF2-40B4-BE49-F238E27FC236}">
                <a16:creationId xmlns:a16="http://schemas.microsoft.com/office/drawing/2014/main" id="{D75874D0-C0E3-5C27-32A3-3E47CA27CB29}"/>
              </a:ext>
            </a:extLst>
          </p:cNvPr>
          <p:cNvSpPr/>
          <p:nvPr/>
        </p:nvSpPr>
        <p:spPr>
          <a:xfrm rot="18805991">
            <a:off x="10046047" y="2516622"/>
            <a:ext cx="543477" cy="53780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3" name="Smiley Face 15">
            <a:extLst>
              <a:ext uri="{FF2B5EF4-FFF2-40B4-BE49-F238E27FC236}">
                <a16:creationId xmlns:a16="http://schemas.microsoft.com/office/drawing/2014/main" id="{D28ED7E0-48E0-B8A2-11B2-80EE4BCF4BB5}"/>
              </a:ext>
            </a:extLst>
          </p:cNvPr>
          <p:cNvSpPr/>
          <p:nvPr/>
        </p:nvSpPr>
        <p:spPr>
          <a:xfrm>
            <a:off x="7998776" y="3429000"/>
            <a:ext cx="378277" cy="378277"/>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9" name="Picture 28">
            <a:extLst>
              <a:ext uri="{FF2B5EF4-FFF2-40B4-BE49-F238E27FC236}">
                <a16:creationId xmlns:a16="http://schemas.microsoft.com/office/drawing/2014/main" id="{6FCD1F16-FB0D-BF9B-0A6D-EB6BC6713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856" y="2886933"/>
            <a:ext cx="536368" cy="536368"/>
          </a:xfrm>
          <a:prstGeom prst="rect">
            <a:avLst/>
          </a:prstGeom>
        </p:spPr>
      </p:pic>
      <p:sp>
        <p:nvSpPr>
          <p:cNvPr id="31" name="Text Placeholder 27">
            <a:extLst>
              <a:ext uri="{FF2B5EF4-FFF2-40B4-BE49-F238E27FC236}">
                <a16:creationId xmlns:a16="http://schemas.microsoft.com/office/drawing/2014/main" id="{BAECE228-BE66-1511-99D3-92EC965E49C1}"/>
              </a:ext>
            </a:extLst>
          </p:cNvPr>
          <p:cNvSpPr txBox="1">
            <a:spLocks/>
          </p:cNvSpPr>
          <p:nvPr/>
        </p:nvSpPr>
        <p:spPr>
          <a:xfrm>
            <a:off x="3435629" y="1130805"/>
            <a:ext cx="5320742"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400" dirty="0">
                <a:solidFill>
                  <a:schemeClr val="bg1">
                    <a:lumMod val="65000"/>
                  </a:schemeClr>
                </a:solidFill>
              </a:rPr>
              <a:t>LIMITATIONS</a:t>
            </a:r>
          </a:p>
        </p:txBody>
      </p:sp>
    </p:spTree>
    <p:extLst>
      <p:ext uri="{BB962C8B-B14F-4D97-AF65-F5344CB8AC3E}">
        <p14:creationId xmlns:p14="http://schemas.microsoft.com/office/powerpoint/2010/main" val="84821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b="1" dirty="0"/>
              <a:t>OBJECTIVE</a:t>
            </a:r>
          </a:p>
        </p:txBody>
      </p:sp>
      <p:grpSp>
        <p:nvGrpSpPr>
          <p:cNvPr id="25" name="Group 24">
            <a:extLst>
              <a:ext uri="{FF2B5EF4-FFF2-40B4-BE49-F238E27FC236}">
                <a16:creationId xmlns:a16="http://schemas.microsoft.com/office/drawing/2014/main" id="{835B784E-C559-4584-A087-AE1C72CCD11B}"/>
              </a:ext>
            </a:extLst>
          </p:cNvPr>
          <p:cNvGrpSpPr/>
          <p:nvPr/>
        </p:nvGrpSpPr>
        <p:grpSpPr>
          <a:xfrm rot="19800000">
            <a:off x="4524856" y="2348857"/>
            <a:ext cx="3142284" cy="3367890"/>
            <a:chOff x="4524856" y="2348857"/>
            <a:chExt cx="3142284" cy="3367890"/>
          </a:xfrm>
        </p:grpSpPr>
        <p:sp>
          <p:nvSpPr>
            <p:cNvPr id="3" name="Isosceles Triangle 2">
              <a:extLst>
                <a:ext uri="{FF2B5EF4-FFF2-40B4-BE49-F238E27FC236}">
                  <a16:creationId xmlns:a16="http://schemas.microsoft.com/office/drawing/2014/main" id="{CAEBA7EE-DA1D-4681-9035-43FC09F365E7}"/>
                </a:ext>
              </a:extLst>
            </p:cNvPr>
            <p:cNvSpPr/>
            <p:nvPr/>
          </p:nvSpPr>
          <p:spPr>
            <a:xfrm>
              <a:off x="5119310" y="4032802"/>
              <a:ext cx="1953376" cy="168394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07A729A-D78A-41AE-86AB-1822A8DD6F33}"/>
                </a:ext>
              </a:extLst>
            </p:cNvPr>
            <p:cNvSpPr/>
            <p:nvPr/>
          </p:nvSpPr>
          <p:spPr>
            <a:xfrm rot="10800000">
              <a:off x="5119311" y="2348857"/>
              <a:ext cx="1953376" cy="1683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E8195801-0FDE-48FC-B8A1-21A6D10C808A}"/>
                </a:ext>
              </a:extLst>
            </p:cNvPr>
            <p:cNvSpPr/>
            <p:nvPr/>
          </p:nvSpPr>
          <p:spPr>
            <a:xfrm rot="18000000">
              <a:off x="5848480" y="3611816"/>
              <a:ext cx="1953376" cy="168394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76FDA6F-8FDA-4EAC-B9EB-BE3BE9D81DA9}"/>
                </a:ext>
              </a:extLst>
            </p:cNvPr>
            <p:cNvSpPr/>
            <p:nvPr/>
          </p:nvSpPr>
          <p:spPr>
            <a:xfrm rot="7200000">
              <a:off x="4390141" y="2769843"/>
              <a:ext cx="1953376" cy="168394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CA2FF84-7D68-4708-97FF-4BAEE7949856}"/>
                </a:ext>
              </a:extLst>
            </p:cNvPr>
            <p:cNvSpPr/>
            <p:nvPr/>
          </p:nvSpPr>
          <p:spPr>
            <a:xfrm rot="3600000">
              <a:off x="4390141" y="3611815"/>
              <a:ext cx="1953376" cy="168394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987325C2-9582-46BA-9E6B-47E0209A0532}"/>
                </a:ext>
              </a:extLst>
            </p:cNvPr>
            <p:cNvSpPr/>
            <p:nvPr/>
          </p:nvSpPr>
          <p:spPr>
            <a:xfrm rot="14400000">
              <a:off x="5848480" y="2769844"/>
              <a:ext cx="1953376" cy="168394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308ADF0C-F1BC-4735-9964-19C7BA523A83}"/>
              </a:ext>
            </a:extLst>
          </p:cNvPr>
          <p:cNvSpPr/>
          <p:nvPr/>
        </p:nvSpPr>
        <p:spPr>
          <a:xfrm>
            <a:off x="5841943" y="3492569"/>
            <a:ext cx="536368" cy="536368"/>
          </a:xfrm>
          <a:prstGeom prst="rect">
            <a:avLst/>
          </a:prstGeom>
          <a:solidFill>
            <a:schemeClr val="bg1">
              <a:lumMod val="95000"/>
            </a:schemeClr>
          </a:solidFill>
          <a:ln>
            <a:noFill/>
          </a:ln>
          <a:scene3d>
            <a:camera prst="isometricTopUp"/>
            <a:lightRig rig="balanced" dir="t"/>
          </a:scene3d>
          <a:sp3d extrusionH="558800" contourW="12700" prstMaterial="matte">
            <a:extrusionClr>
              <a:schemeClr val="bg1">
                <a:lumMod val="9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8EB288E0-D686-4CE3-A33F-1D9E33DC33BA}"/>
              </a:ext>
            </a:extLst>
          </p:cNvPr>
          <p:cNvGrpSpPr/>
          <p:nvPr/>
        </p:nvGrpSpPr>
        <p:grpSpPr>
          <a:xfrm>
            <a:off x="7980730" y="3370674"/>
            <a:ext cx="3915996" cy="1225924"/>
            <a:chOff x="1199735" y="1236017"/>
            <a:chExt cx="1962585" cy="1225924"/>
          </a:xfrm>
        </p:grpSpPr>
        <p:sp>
          <p:nvSpPr>
            <p:cNvPr id="23" name="TextBox 22">
              <a:extLst>
                <a:ext uri="{FF2B5EF4-FFF2-40B4-BE49-F238E27FC236}">
                  <a16:creationId xmlns:a16="http://schemas.microsoft.com/office/drawing/2014/main" id="{7F1D331E-C7EF-4B93-AEA2-E927CBFE7EFA}"/>
                </a:ext>
              </a:extLst>
            </p:cNvPr>
            <p:cNvSpPr txBox="1"/>
            <p:nvPr/>
          </p:nvSpPr>
          <p:spPr>
            <a:xfrm>
              <a:off x="1199735" y="1236017"/>
              <a:ext cx="1962585" cy="307777"/>
            </a:xfrm>
            <a:prstGeom prst="rect">
              <a:avLst/>
            </a:prstGeom>
            <a:noFill/>
          </p:spPr>
          <p:txBody>
            <a:bodyPr wrap="square" rtlCol="0">
              <a:spAutoFit/>
            </a:bodyPr>
            <a:lstStyle/>
            <a:p>
              <a:r>
                <a:rPr lang="en-US" altLang="ko-KR" sz="1400" b="1" dirty="0">
                  <a:cs typeface="Arial" pitchFamily="34" charset="0"/>
                </a:rPr>
                <a:t>4. Mitigate Disruption of Public Resources</a:t>
              </a:r>
              <a:endParaRPr lang="ko-KR" altLang="en-US" sz="1400" b="1" dirty="0">
                <a:cs typeface="Arial" pitchFamily="34" charset="0"/>
              </a:endParaRPr>
            </a:p>
          </p:txBody>
        </p:sp>
        <p:sp>
          <p:nvSpPr>
            <p:cNvPr id="24" name="TextBox 23">
              <a:extLst>
                <a:ext uri="{FF2B5EF4-FFF2-40B4-BE49-F238E27FC236}">
                  <a16:creationId xmlns:a16="http://schemas.microsoft.com/office/drawing/2014/main" id="{DD0A236C-DE59-4F82-B484-3E2F563C2E83}"/>
                </a:ext>
              </a:extLst>
            </p:cNvPr>
            <p:cNvSpPr txBox="1"/>
            <p:nvPr/>
          </p:nvSpPr>
          <p:spPr>
            <a:xfrm>
              <a:off x="1199735" y="1523222"/>
              <a:ext cx="1962585" cy="938719"/>
            </a:xfrm>
            <a:prstGeom prst="rect">
              <a:avLst/>
            </a:prstGeom>
            <a:noFill/>
          </p:spPr>
          <p:txBody>
            <a:bodyPr wrap="square" rtlCol="0">
              <a:spAutoFit/>
            </a:bodyPr>
            <a:lstStyle/>
            <a:p>
              <a:pPr algn="just"/>
              <a:r>
                <a:rPr lang="en-US" altLang="ko-KR" sz="1100" dirty="0">
                  <a:solidFill>
                    <a:schemeClr val="tx1">
                      <a:lumMod val="75000"/>
                      <a:lumOff val="25000"/>
                    </a:schemeClr>
                  </a:solidFill>
                  <a:cs typeface="Arial" pitchFamily="34" charset="0"/>
                </a:rPr>
                <a:t>Alleviate the impact on educational institutions often used as polling stations, allowing schools and colleges to function without interruption. This means students can focus on their studies, teachers can continue their lessons uninterrupted, and educational activities can proceed smoothly.</a:t>
              </a:r>
              <a:endParaRPr lang="ko-KR" altLang="en-US" sz="1100"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D157E936-AE8C-4C3F-AB0C-7FD559BB77FD}"/>
              </a:ext>
            </a:extLst>
          </p:cNvPr>
          <p:cNvGrpSpPr/>
          <p:nvPr/>
        </p:nvGrpSpPr>
        <p:grpSpPr>
          <a:xfrm>
            <a:off x="522686" y="3520363"/>
            <a:ext cx="3683838" cy="1051636"/>
            <a:chOff x="1199735" y="1275606"/>
            <a:chExt cx="1962585" cy="1051636"/>
          </a:xfrm>
        </p:grpSpPr>
        <p:sp>
          <p:nvSpPr>
            <p:cNvPr id="33" name="TextBox 32">
              <a:extLst>
                <a:ext uri="{FF2B5EF4-FFF2-40B4-BE49-F238E27FC236}">
                  <a16:creationId xmlns:a16="http://schemas.microsoft.com/office/drawing/2014/main" id="{59674E5A-EEF6-496F-BA61-195C9714AC4F}"/>
                </a:ext>
              </a:extLst>
            </p:cNvPr>
            <p:cNvSpPr txBox="1"/>
            <p:nvPr/>
          </p:nvSpPr>
          <p:spPr>
            <a:xfrm>
              <a:off x="1199735" y="1275606"/>
              <a:ext cx="1962585" cy="307777"/>
            </a:xfrm>
            <a:prstGeom prst="rect">
              <a:avLst/>
            </a:prstGeom>
            <a:noFill/>
          </p:spPr>
          <p:txBody>
            <a:bodyPr wrap="square" rtlCol="0">
              <a:spAutoFit/>
            </a:bodyPr>
            <a:lstStyle/>
            <a:p>
              <a:pPr algn="r"/>
              <a:r>
                <a:rPr lang="en-IN" sz="1400" b="1" i="0" dirty="0">
                  <a:effectLst/>
                  <a:latin typeface="+mj-lt"/>
                </a:rPr>
                <a:t>3. Increase Voter Accessibility</a:t>
              </a:r>
              <a:endParaRPr lang="ko-KR" altLang="en-US" sz="1400" b="1" dirty="0">
                <a:latin typeface="+mj-lt"/>
                <a:cs typeface="Arial" pitchFamily="34" charset="0"/>
              </a:endParaRPr>
            </a:p>
          </p:txBody>
        </p:sp>
        <p:sp>
          <p:nvSpPr>
            <p:cNvPr id="34" name="TextBox 33">
              <a:extLst>
                <a:ext uri="{FF2B5EF4-FFF2-40B4-BE49-F238E27FC236}">
                  <a16:creationId xmlns:a16="http://schemas.microsoft.com/office/drawing/2014/main" id="{D7327225-5182-4D18-950E-6F98B7674E9F}"/>
                </a:ext>
              </a:extLst>
            </p:cNvPr>
            <p:cNvSpPr txBox="1"/>
            <p:nvPr/>
          </p:nvSpPr>
          <p:spPr>
            <a:xfrm>
              <a:off x="1199735" y="1557801"/>
              <a:ext cx="1962585" cy="769441"/>
            </a:xfrm>
            <a:prstGeom prst="rect">
              <a:avLst/>
            </a:prstGeom>
            <a:noFill/>
          </p:spPr>
          <p:txBody>
            <a:bodyPr wrap="square" rtlCol="0">
              <a:spAutoFit/>
            </a:bodyPr>
            <a:lstStyle/>
            <a:p>
              <a:pPr algn="just"/>
              <a:r>
                <a:rPr lang="en-US" altLang="ko-KR" sz="1100" dirty="0">
                  <a:solidFill>
                    <a:schemeClr val="tx1">
                      <a:lumMod val="75000"/>
                      <a:lumOff val="25000"/>
                    </a:schemeClr>
                  </a:solidFill>
                  <a:cs typeface="Arial" pitchFamily="34" charset="0"/>
                </a:rPr>
                <a:t>Allow every eligible voter to cast their vote from any location in India, regardless of their constituency, by using the widespread ATM network. This makes voting location-independent and convenient for all.</a:t>
              </a:r>
              <a:endParaRPr lang="ko-KR" altLang="en-US" sz="11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A0E63F0C-2600-4570-9ACA-763EBDD6E71A}"/>
              </a:ext>
            </a:extLst>
          </p:cNvPr>
          <p:cNvGrpSpPr/>
          <p:nvPr/>
        </p:nvGrpSpPr>
        <p:grpSpPr>
          <a:xfrm>
            <a:off x="7258608" y="1758486"/>
            <a:ext cx="4034158" cy="878885"/>
            <a:chOff x="1199735" y="1275606"/>
            <a:chExt cx="1962585" cy="878885"/>
          </a:xfrm>
        </p:grpSpPr>
        <p:sp>
          <p:nvSpPr>
            <p:cNvPr id="20" name="TextBox 19">
              <a:extLst>
                <a:ext uri="{FF2B5EF4-FFF2-40B4-BE49-F238E27FC236}">
                  <a16:creationId xmlns:a16="http://schemas.microsoft.com/office/drawing/2014/main" id="{EF94B195-76EB-4D35-93B2-FC88B9517F9D}"/>
                </a:ext>
              </a:extLst>
            </p:cNvPr>
            <p:cNvSpPr txBox="1"/>
            <p:nvPr/>
          </p:nvSpPr>
          <p:spPr>
            <a:xfrm>
              <a:off x="1199735" y="1275606"/>
              <a:ext cx="1962585" cy="307777"/>
            </a:xfrm>
            <a:prstGeom prst="rect">
              <a:avLst/>
            </a:prstGeom>
            <a:noFill/>
          </p:spPr>
          <p:txBody>
            <a:bodyPr wrap="square" rtlCol="0">
              <a:spAutoFit/>
            </a:bodyPr>
            <a:lstStyle/>
            <a:p>
              <a:r>
                <a:rPr lang="en-US" altLang="ko-KR" sz="1400" b="1" dirty="0">
                  <a:cs typeface="Arial" pitchFamily="34" charset="0"/>
                </a:rPr>
                <a:t>2. Reduce Election Costs</a:t>
              </a:r>
              <a:endParaRPr lang="ko-KR" altLang="en-US" sz="1400" b="1" dirty="0">
                <a:cs typeface="Arial" pitchFamily="34" charset="0"/>
              </a:endParaRPr>
            </a:p>
          </p:txBody>
        </p:sp>
        <p:sp>
          <p:nvSpPr>
            <p:cNvPr id="21" name="TextBox 20">
              <a:extLst>
                <a:ext uri="{FF2B5EF4-FFF2-40B4-BE49-F238E27FC236}">
                  <a16:creationId xmlns:a16="http://schemas.microsoft.com/office/drawing/2014/main" id="{5DB18B18-0CB4-4611-BB2B-D7CA6E1983D8}"/>
                </a:ext>
              </a:extLst>
            </p:cNvPr>
            <p:cNvSpPr txBox="1"/>
            <p:nvPr/>
          </p:nvSpPr>
          <p:spPr>
            <a:xfrm>
              <a:off x="1199735" y="1554327"/>
              <a:ext cx="1962585" cy="600164"/>
            </a:xfrm>
            <a:prstGeom prst="rect">
              <a:avLst/>
            </a:prstGeom>
            <a:noFill/>
          </p:spPr>
          <p:txBody>
            <a:bodyPr wrap="square" rtlCol="0">
              <a:spAutoFit/>
            </a:bodyPr>
            <a:lstStyle/>
            <a:p>
              <a:pPr algn="just"/>
              <a:r>
                <a:rPr lang="en-US" altLang="ko-KR" sz="1100" dirty="0">
                  <a:solidFill>
                    <a:schemeClr val="tx1">
                      <a:lumMod val="75000"/>
                      <a:lumOff val="25000"/>
                    </a:schemeClr>
                  </a:solidFill>
                  <a:cs typeface="Arial" pitchFamily="34" charset="0"/>
                </a:rPr>
                <a:t>Cut down on the expenses of organizing elections by using the existing ATM infrastructure. This means we won't need as many traditional polling stations or as much staff.</a:t>
              </a:r>
              <a:endParaRPr lang="ko-KR" altLang="en-US" sz="1100"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53E9848F-FAEF-467F-9107-EFD3A9D89744}"/>
              </a:ext>
            </a:extLst>
          </p:cNvPr>
          <p:cNvGrpSpPr/>
          <p:nvPr/>
        </p:nvGrpSpPr>
        <p:grpSpPr>
          <a:xfrm>
            <a:off x="7258608" y="5399675"/>
            <a:ext cx="3896663" cy="1205571"/>
            <a:chOff x="1199735" y="1275606"/>
            <a:chExt cx="1962585" cy="1205571"/>
          </a:xfrm>
        </p:grpSpPr>
        <p:sp>
          <p:nvSpPr>
            <p:cNvPr id="27" name="TextBox 26">
              <a:extLst>
                <a:ext uri="{FF2B5EF4-FFF2-40B4-BE49-F238E27FC236}">
                  <a16:creationId xmlns:a16="http://schemas.microsoft.com/office/drawing/2014/main" id="{EA6D34D3-86DB-4805-B446-4FE4C4AAE36E}"/>
                </a:ext>
              </a:extLst>
            </p:cNvPr>
            <p:cNvSpPr txBox="1"/>
            <p:nvPr/>
          </p:nvSpPr>
          <p:spPr>
            <a:xfrm>
              <a:off x="1199735" y="1275606"/>
              <a:ext cx="1962585" cy="307777"/>
            </a:xfrm>
            <a:prstGeom prst="rect">
              <a:avLst/>
            </a:prstGeom>
            <a:noFill/>
          </p:spPr>
          <p:txBody>
            <a:bodyPr wrap="square" rtlCol="0">
              <a:spAutoFit/>
            </a:bodyPr>
            <a:lstStyle/>
            <a:p>
              <a:r>
                <a:rPr lang="en-US" altLang="ko-KR" sz="1400" b="1" dirty="0">
                  <a:cs typeface="Arial" pitchFamily="34" charset="0"/>
                </a:rPr>
                <a:t>6. Ensure Transparency and Trust</a:t>
              </a:r>
              <a:endParaRPr lang="ko-KR" altLang="en-US" sz="1400" b="1" dirty="0">
                <a:cs typeface="Arial" pitchFamily="34" charset="0"/>
              </a:endParaRPr>
            </a:p>
          </p:txBody>
        </p:sp>
        <p:sp>
          <p:nvSpPr>
            <p:cNvPr id="28" name="TextBox 27">
              <a:extLst>
                <a:ext uri="{FF2B5EF4-FFF2-40B4-BE49-F238E27FC236}">
                  <a16:creationId xmlns:a16="http://schemas.microsoft.com/office/drawing/2014/main" id="{A9B9BF34-42B9-46E7-9FDF-328CC25C6E75}"/>
                </a:ext>
              </a:extLst>
            </p:cNvPr>
            <p:cNvSpPr txBox="1"/>
            <p:nvPr/>
          </p:nvSpPr>
          <p:spPr>
            <a:xfrm>
              <a:off x="1199735" y="1542458"/>
              <a:ext cx="1962585" cy="938719"/>
            </a:xfrm>
            <a:prstGeom prst="rect">
              <a:avLst/>
            </a:prstGeom>
            <a:noFill/>
          </p:spPr>
          <p:txBody>
            <a:bodyPr wrap="square" rtlCol="0">
              <a:spAutoFit/>
            </a:bodyPr>
            <a:lstStyle/>
            <a:p>
              <a:pPr algn="just"/>
              <a:r>
                <a:rPr lang="en-US" altLang="ko-KR" sz="1100" dirty="0">
                  <a:solidFill>
                    <a:schemeClr val="tx1">
                      <a:lumMod val="75000"/>
                      <a:lumOff val="25000"/>
                    </a:schemeClr>
                  </a:solidFill>
                  <a:cs typeface="Arial" pitchFamily="34" charset="0"/>
                </a:rPr>
                <a:t>Use blockchain technology to create an immutable and transparent record of votes, fostering public trust in the electoral system. Smart contracts are meticulously coded and audited to eliminate vulnerabilities, making them resilient against all types of attacks</a:t>
              </a:r>
              <a:endParaRPr lang="ko-KR" altLang="en-US" sz="1100" dirty="0">
                <a:solidFill>
                  <a:schemeClr val="tx1">
                    <a:lumMod val="75000"/>
                    <a:lumOff val="25000"/>
                  </a:schemeClr>
                </a:solidFill>
                <a:cs typeface="Arial" pitchFamily="34" charset="0"/>
              </a:endParaRPr>
            </a:p>
          </p:txBody>
        </p:sp>
      </p:grpSp>
      <p:grpSp>
        <p:nvGrpSpPr>
          <p:cNvPr id="29" name="Group 28">
            <a:extLst>
              <a:ext uri="{FF2B5EF4-FFF2-40B4-BE49-F238E27FC236}">
                <a16:creationId xmlns:a16="http://schemas.microsoft.com/office/drawing/2014/main" id="{36A644A0-E44A-4833-8C04-7CF21735EA04}"/>
              </a:ext>
            </a:extLst>
          </p:cNvPr>
          <p:cNvGrpSpPr/>
          <p:nvPr/>
        </p:nvGrpSpPr>
        <p:grpSpPr>
          <a:xfrm>
            <a:off x="268210" y="1608167"/>
            <a:ext cx="4590110" cy="1219185"/>
            <a:chOff x="1199735" y="1275606"/>
            <a:chExt cx="1962585" cy="1219185"/>
          </a:xfrm>
        </p:grpSpPr>
        <p:sp>
          <p:nvSpPr>
            <p:cNvPr id="30" name="TextBox 29">
              <a:extLst>
                <a:ext uri="{FF2B5EF4-FFF2-40B4-BE49-F238E27FC236}">
                  <a16:creationId xmlns:a16="http://schemas.microsoft.com/office/drawing/2014/main" id="{6939702C-3365-4B65-B5FC-F96B2A05DD5E}"/>
                </a:ext>
              </a:extLst>
            </p:cNvPr>
            <p:cNvSpPr txBox="1"/>
            <p:nvPr/>
          </p:nvSpPr>
          <p:spPr>
            <a:xfrm>
              <a:off x="1199735" y="1275606"/>
              <a:ext cx="1962585" cy="307777"/>
            </a:xfrm>
            <a:prstGeom prst="rect">
              <a:avLst/>
            </a:prstGeom>
            <a:noFill/>
          </p:spPr>
          <p:txBody>
            <a:bodyPr wrap="square" rtlCol="0">
              <a:spAutoFit/>
            </a:bodyPr>
            <a:lstStyle/>
            <a:p>
              <a:pPr algn="r"/>
              <a:r>
                <a:rPr lang="en-IN" altLang="ko-KR" sz="1400" b="1" dirty="0">
                  <a:cs typeface="Arial" pitchFamily="34" charset="0"/>
                </a:rPr>
                <a:t>1. Enhance Voting Security</a:t>
              </a:r>
              <a:endParaRPr lang="ko-KR" altLang="en-US" sz="1400" b="1" dirty="0">
                <a:cs typeface="Arial" pitchFamily="34" charset="0"/>
              </a:endParaRPr>
            </a:p>
          </p:txBody>
        </p:sp>
        <p:sp>
          <p:nvSpPr>
            <p:cNvPr id="31" name="TextBox 30">
              <a:extLst>
                <a:ext uri="{FF2B5EF4-FFF2-40B4-BE49-F238E27FC236}">
                  <a16:creationId xmlns:a16="http://schemas.microsoft.com/office/drawing/2014/main" id="{65C2BE5A-DAF3-4255-8FF0-3927FF6601CC}"/>
                </a:ext>
              </a:extLst>
            </p:cNvPr>
            <p:cNvSpPr txBox="1"/>
            <p:nvPr/>
          </p:nvSpPr>
          <p:spPr>
            <a:xfrm>
              <a:off x="1199735" y="1556072"/>
              <a:ext cx="1962585" cy="938719"/>
            </a:xfrm>
            <a:prstGeom prst="rect">
              <a:avLst/>
            </a:prstGeom>
            <a:noFill/>
          </p:spPr>
          <p:txBody>
            <a:bodyPr wrap="square" rtlCol="0">
              <a:spAutoFit/>
            </a:bodyPr>
            <a:lstStyle/>
            <a:p>
              <a:pPr algn="just"/>
              <a:r>
                <a:rPr lang="en-US" sz="1100" b="0" i="0" dirty="0">
                  <a:effectLst/>
                  <a:latin typeface="+mj-lt"/>
                </a:rPr>
                <a:t>Iris verification ensures that each voter can only vote once by accurately identifying individuals through their unique iris patterns. Blockchain technology further enhances security by creating an immutable, transparent ledger of all votes cast, preventing tampering and ensuring that every vote is accurately recorded and verifiable.</a:t>
              </a:r>
              <a:endParaRPr lang="ko-KR" altLang="en-US" sz="1100" dirty="0">
                <a:latin typeface="+mj-lt"/>
                <a:cs typeface="Arial" pitchFamily="34" charset="0"/>
              </a:endParaRPr>
            </a:p>
          </p:txBody>
        </p:sp>
      </p:grpSp>
      <p:grpSp>
        <p:nvGrpSpPr>
          <p:cNvPr id="35" name="Group 34">
            <a:extLst>
              <a:ext uri="{FF2B5EF4-FFF2-40B4-BE49-F238E27FC236}">
                <a16:creationId xmlns:a16="http://schemas.microsoft.com/office/drawing/2014/main" id="{93722C8D-EC5D-4E17-BA32-AC6BD18C1ACF}"/>
              </a:ext>
            </a:extLst>
          </p:cNvPr>
          <p:cNvGrpSpPr/>
          <p:nvPr/>
        </p:nvGrpSpPr>
        <p:grpSpPr>
          <a:xfrm>
            <a:off x="810228" y="5384504"/>
            <a:ext cx="3985669" cy="870863"/>
            <a:chOff x="1199735" y="1275606"/>
            <a:chExt cx="1962585" cy="870863"/>
          </a:xfrm>
        </p:grpSpPr>
        <p:sp>
          <p:nvSpPr>
            <p:cNvPr id="36" name="TextBox 35">
              <a:extLst>
                <a:ext uri="{FF2B5EF4-FFF2-40B4-BE49-F238E27FC236}">
                  <a16:creationId xmlns:a16="http://schemas.microsoft.com/office/drawing/2014/main" id="{7798A40A-A623-40A6-9A80-352225AC4F89}"/>
                </a:ext>
              </a:extLst>
            </p:cNvPr>
            <p:cNvSpPr txBox="1"/>
            <p:nvPr/>
          </p:nvSpPr>
          <p:spPr>
            <a:xfrm>
              <a:off x="1199735" y="1275606"/>
              <a:ext cx="1962585" cy="307777"/>
            </a:xfrm>
            <a:prstGeom prst="rect">
              <a:avLst/>
            </a:prstGeom>
            <a:noFill/>
          </p:spPr>
          <p:txBody>
            <a:bodyPr wrap="square" rtlCol="0">
              <a:spAutoFit/>
            </a:bodyPr>
            <a:lstStyle/>
            <a:p>
              <a:pPr algn="r"/>
              <a:r>
                <a:rPr lang="en-IN" altLang="ko-KR" sz="1400" b="1" dirty="0">
                  <a:cs typeface="Arial" pitchFamily="34" charset="0"/>
                </a:rPr>
                <a:t>5. Automate Election Results</a:t>
              </a:r>
              <a:endParaRPr lang="ko-KR" altLang="en-US" sz="1400" b="1" dirty="0">
                <a:cs typeface="Arial" pitchFamily="34" charset="0"/>
              </a:endParaRPr>
            </a:p>
          </p:txBody>
        </p:sp>
        <p:sp>
          <p:nvSpPr>
            <p:cNvPr id="37" name="TextBox 36">
              <a:extLst>
                <a:ext uri="{FF2B5EF4-FFF2-40B4-BE49-F238E27FC236}">
                  <a16:creationId xmlns:a16="http://schemas.microsoft.com/office/drawing/2014/main" id="{0B7804EB-A0E5-4DFF-926D-274A96DE69D9}"/>
                </a:ext>
              </a:extLst>
            </p:cNvPr>
            <p:cNvSpPr txBox="1"/>
            <p:nvPr/>
          </p:nvSpPr>
          <p:spPr>
            <a:xfrm>
              <a:off x="1199735" y="1546305"/>
              <a:ext cx="1962585" cy="600164"/>
            </a:xfrm>
            <a:prstGeom prst="rect">
              <a:avLst/>
            </a:prstGeom>
            <a:noFill/>
          </p:spPr>
          <p:txBody>
            <a:bodyPr wrap="square" rtlCol="0">
              <a:spAutoFit/>
            </a:bodyPr>
            <a:lstStyle/>
            <a:p>
              <a:pPr algn="r"/>
              <a:r>
                <a:rPr lang="en-US" altLang="ko-KR" sz="1100" dirty="0">
                  <a:solidFill>
                    <a:schemeClr val="tx1">
                      <a:lumMod val="75000"/>
                      <a:lumOff val="25000"/>
                    </a:schemeClr>
                  </a:solidFill>
                  <a:cs typeface="Arial" pitchFamily="34" charset="0"/>
                </a:rPr>
                <a:t>Use automated data collection and blockchain technology to streamline vote counting and result verification, delivering faster and more accurate election outcomes.</a:t>
              </a:r>
              <a:endParaRPr lang="ko-KR" altLang="en-US" sz="1100" dirty="0">
                <a:solidFill>
                  <a:schemeClr val="tx1">
                    <a:lumMod val="75000"/>
                    <a:lumOff val="25000"/>
                  </a:schemeClr>
                </a:solidFill>
                <a:cs typeface="Arial" pitchFamily="34" charset="0"/>
              </a:endParaRPr>
            </a:p>
          </p:txBody>
        </p:sp>
      </p:grpSp>
      <p:sp>
        <p:nvSpPr>
          <p:cNvPr id="40" name="Hexagon 39">
            <a:extLst>
              <a:ext uri="{FF2B5EF4-FFF2-40B4-BE49-F238E27FC236}">
                <a16:creationId xmlns:a16="http://schemas.microsoft.com/office/drawing/2014/main" id="{AFC8638A-720C-4C76-BE4F-EF230D866107}"/>
              </a:ext>
            </a:extLst>
          </p:cNvPr>
          <p:cNvSpPr/>
          <p:nvPr/>
        </p:nvSpPr>
        <p:spPr>
          <a:xfrm rot="19747125">
            <a:off x="5937870" y="1950579"/>
            <a:ext cx="316254" cy="271075"/>
          </a:xfrm>
          <a:prstGeom prst="hexagon">
            <a:avLst>
              <a:gd name="adj" fmla="val 30244"/>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1" name="Hexagon 40">
            <a:extLst>
              <a:ext uri="{FF2B5EF4-FFF2-40B4-BE49-F238E27FC236}">
                <a16:creationId xmlns:a16="http://schemas.microsoft.com/office/drawing/2014/main" id="{39092F61-2620-48D7-8894-5C6F16A22409}"/>
              </a:ext>
            </a:extLst>
          </p:cNvPr>
          <p:cNvSpPr/>
          <p:nvPr/>
        </p:nvSpPr>
        <p:spPr>
          <a:xfrm rot="19747125">
            <a:off x="7617327" y="2916916"/>
            <a:ext cx="316254" cy="271075"/>
          </a:xfrm>
          <a:prstGeom prst="hexagon">
            <a:avLst>
              <a:gd name="adj" fmla="val 30244"/>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2" name="Hexagon 41">
            <a:extLst>
              <a:ext uri="{FF2B5EF4-FFF2-40B4-BE49-F238E27FC236}">
                <a16:creationId xmlns:a16="http://schemas.microsoft.com/office/drawing/2014/main" id="{9DA61520-9746-44B3-ABE3-9C7E69A4F08E}"/>
              </a:ext>
            </a:extLst>
          </p:cNvPr>
          <p:cNvSpPr/>
          <p:nvPr/>
        </p:nvSpPr>
        <p:spPr>
          <a:xfrm rot="19747125">
            <a:off x="7622069" y="4870606"/>
            <a:ext cx="316254" cy="271075"/>
          </a:xfrm>
          <a:prstGeom prst="hexagon">
            <a:avLst>
              <a:gd name="adj" fmla="val 30244"/>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Hexagon 42">
            <a:extLst>
              <a:ext uri="{FF2B5EF4-FFF2-40B4-BE49-F238E27FC236}">
                <a16:creationId xmlns:a16="http://schemas.microsoft.com/office/drawing/2014/main" id="{6F7AC350-4E2C-435F-83A7-13EDC11787A0}"/>
              </a:ext>
            </a:extLst>
          </p:cNvPr>
          <p:cNvSpPr/>
          <p:nvPr/>
        </p:nvSpPr>
        <p:spPr>
          <a:xfrm rot="19747125">
            <a:off x="5937870" y="5819748"/>
            <a:ext cx="316254" cy="271075"/>
          </a:xfrm>
          <a:prstGeom prst="hexagon">
            <a:avLst>
              <a:gd name="adj" fmla="val 30244"/>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4" name="Hexagon 43">
            <a:extLst>
              <a:ext uri="{FF2B5EF4-FFF2-40B4-BE49-F238E27FC236}">
                <a16:creationId xmlns:a16="http://schemas.microsoft.com/office/drawing/2014/main" id="{8A35E88A-02E9-48A2-AD81-E357EB419EB9}"/>
              </a:ext>
            </a:extLst>
          </p:cNvPr>
          <p:cNvSpPr/>
          <p:nvPr/>
        </p:nvSpPr>
        <p:spPr>
          <a:xfrm rot="19747125">
            <a:off x="4260498" y="4894277"/>
            <a:ext cx="316254" cy="271075"/>
          </a:xfrm>
          <a:prstGeom prst="hexagon">
            <a:avLst>
              <a:gd name="adj" fmla="val 30244"/>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5" name="Hexagon 44">
            <a:extLst>
              <a:ext uri="{FF2B5EF4-FFF2-40B4-BE49-F238E27FC236}">
                <a16:creationId xmlns:a16="http://schemas.microsoft.com/office/drawing/2014/main" id="{D19EACC3-6D3C-4FA7-9ACF-72C5408EBCC7}"/>
              </a:ext>
            </a:extLst>
          </p:cNvPr>
          <p:cNvSpPr/>
          <p:nvPr/>
        </p:nvSpPr>
        <p:spPr>
          <a:xfrm rot="19747125">
            <a:off x="4278242" y="2956103"/>
            <a:ext cx="316254" cy="271075"/>
          </a:xfrm>
          <a:prstGeom prst="hexagon">
            <a:avLst>
              <a:gd name="adj" fmla="val 30244"/>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useBgFill="1">
        <p:nvSpPr>
          <p:cNvPr id="5" name="Rectangle 21">
            <a:extLst>
              <a:ext uri="{FF2B5EF4-FFF2-40B4-BE49-F238E27FC236}">
                <a16:creationId xmlns:a16="http://schemas.microsoft.com/office/drawing/2014/main" id="{E6FEB271-EF91-BF36-6FF9-EA71314D7E23}"/>
              </a:ext>
            </a:extLst>
          </p:cNvPr>
          <p:cNvSpPr/>
          <p:nvPr/>
        </p:nvSpPr>
        <p:spPr>
          <a:xfrm>
            <a:off x="6471392" y="2914414"/>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useBgFill="1">
        <p:nvSpPr>
          <p:cNvPr id="39" name="Oval 25">
            <a:extLst>
              <a:ext uri="{FF2B5EF4-FFF2-40B4-BE49-F238E27FC236}">
                <a16:creationId xmlns:a16="http://schemas.microsoft.com/office/drawing/2014/main" id="{2E7A20DC-8D16-0F03-00DD-A2D3D598BA74}"/>
              </a:ext>
            </a:extLst>
          </p:cNvPr>
          <p:cNvSpPr>
            <a:spLocks noChangeAspect="1"/>
          </p:cNvSpPr>
          <p:nvPr/>
        </p:nvSpPr>
        <p:spPr>
          <a:xfrm>
            <a:off x="5303938" y="4832331"/>
            <a:ext cx="416667" cy="41723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4" name="Picture 13">
            <a:extLst>
              <a:ext uri="{FF2B5EF4-FFF2-40B4-BE49-F238E27FC236}">
                <a16:creationId xmlns:a16="http://schemas.microsoft.com/office/drawing/2014/main" id="{2039A238-9F02-FE66-C4A9-373A39ADB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799" y="2744257"/>
            <a:ext cx="614360" cy="614360"/>
          </a:xfrm>
          <a:prstGeom prst="rect">
            <a:avLst/>
          </a:prstGeom>
        </p:spPr>
      </p:pic>
      <p:pic>
        <p:nvPicPr>
          <p:cNvPr id="17" name="Picture 16">
            <a:extLst>
              <a:ext uri="{FF2B5EF4-FFF2-40B4-BE49-F238E27FC236}">
                <a16:creationId xmlns:a16="http://schemas.microsoft.com/office/drawing/2014/main" id="{5469ACCF-CA06-7212-202A-24280A8EA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967" y="3726842"/>
            <a:ext cx="536368" cy="536368"/>
          </a:xfrm>
          <a:prstGeom prst="rect">
            <a:avLst/>
          </a:prstGeom>
        </p:spPr>
      </p:pic>
      <p:pic>
        <p:nvPicPr>
          <p:cNvPr id="46" name="Picture 45">
            <a:extLst>
              <a:ext uri="{FF2B5EF4-FFF2-40B4-BE49-F238E27FC236}">
                <a16:creationId xmlns:a16="http://schemas.microsoft.com/office/drawing/2014/main" id="{AF23DF08-0294-3AA7-60A6-60C098A7E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740" y="3721757"/>
            <a:ext cx="614360" cy="614360"/>
          </a:xfrm>
          <a:prstGeom prst="rect">
            <a:avLst/>
          </a:prstGeom>
        </p:spPr>
      </p:pic>
      <p:pic>
        <p:nvPicPr>
          <p:cNvPr id="48" name="Picture 47">
            <a:extLst>
              <a:ext uri="{FF2B5EF4-FFF2-40B4-BE49-F238E27FC236}">
                <a16:creationId xmlns:a16="http://schemas.microsoft.com/office/drawing/2014/main" id="{D82DB27A-43CD-9AC4-7DB5-A02EB2B58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6133" y="4790411"/>
            <a:ext cx="468546" cy="468546"/>
          </a:xfrm>
          <a:prstGeom prst="rect">
            <a:avLst/>
          </a:prstGeom>
        </p:spPr>
      </p:pic>
    </p:spTree>
    <p:extLst>
      <p:ext uri="{BB962C8B-B14F-4D97-AF65-F5344CB8AC3E}">
        <p14:creationId xmlns:p14="http://schemas.microsoft.com/office/powerpoint/2010/main" val="155730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sz="4400" b="1" dirty="0"/>
              <a:t>PROPOSED SYSTEM</a:t>
            </a:r>
          </a:p>
        </p:txBody>
      </p:sp>
      <p:sp>
        <p:nvSpPr>
          <p:cNvPr id="13" name="Text Placeholder 27">
            <a:extLst>
              <a:ext uri="{FF2B5EF4-FFF2-40B4-BE49-F238E27FC236}">
                <a16:creationId xmlns:a16="http://schemas.microsoft.com/office/drawing/2014/main" id="{6F7B1B60-4D5B-486B-804D-6A25DD4FA546}"/>
              </a:ext>
            </a:extLst>
          </p:cNvPr>
          <p:cNvSpPr txBox="1">
            <a:spLocks/>
          </p:cNvSpPr>
          <p:nvPr/>
        </p:nvSpPr>
        <p:spPr>
          <a:xfrm>
            <a:off x="3940182" y="1053919"/>
            <a:ext cx="7087529"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0" dirty="0">
                <a:solidFill>
                  <a:srgbClr val="333333"/>
                </a:solidFill>
                <a:effectLst/>
              </a:rPr>
              <a:t>Ethereum</a:t>
            </a:r>
            <a:endParaRPr lang="en-US" altLang="ko-KR" sz="2400" dirty="0">
              <a:solidFill>
                <a:schemeClr val="tx1">
                  <a:lumMod val="75000"/>
                  <a:lumOff val="25000"/>
                </a:schemeClr>
              </a:solidFill>
            </a:endParaRPr>
          </a:p>
        </p:txBody>
      </p:sp>
      <p:sp>
        <p:nvSpPr>
          <p:cNvPr id="16" name="직사각형 1">
            <a:extLst>
              <a:ext uri="{FF2B5EF4-FFF2-40B4-BE49-F238E27FC236}">
                <a16:creationId xmlns:a16="http://schemas.microsoft.com/office/drawing/2014/main" id="{2C704074-F328-4611-9EC0-1643323E1460}"/>
              </a:ext>
            </a:extLst>
          </p:cNvPr>
          <p:cNvSpPr/>
          <p:nvPr/>
        </p:nvSpPr>
        <p:spPr>
          <a:xfrm>
            <a:off x="3940182" y="1524766"/>
            <a:ext cx="7620000" cy="1384995"/>
          </a:xfrm>
          <a:prstGeom prst="rect">
            <a:avLst/>
          </a:prstGeom>
        </p:spPr>
        <p:txBody>
          <a:bodyPr wrap="square">
            <a:spAutoFit/>
          </a:bodyPr>
          <a:lstStyle/>
          <a:p>
            <a:pPr algn="just"/>
            <a:r>
              <a:rPr lang="en-US" sz="1400" dirty="0"/>
              <a:t>Ethereum is a decentralized blockchain platform that enables peer-to-peer transactions using </a:t>
            </a:r>
            <a:r>
              <a:rPr lang="en-US" sz="1400" b="1" dirty="0"/>
              <a:t>smart contracts</a:t>
            </a:r>
            <a:r>
              <a:rPr lang="en-US" sz="1400" dirty="0"/>
              <a:t>, which are self-executing and ensure </a:t>
            </a:r>
            <a:r>
              <a:rPr lang="en-US" sz="1400" b="1" dirty="0"/>
              <a:t>security</a:t>
            </a:r>
            <a:r>
              <a:rPr lang="en-US" sz="1400" dirty="0"/>
              <a:t>, </a:t>
            </a:r>
            <a:r>
              <a:rPr lang="en-US" sz="1400" b="1" dirty="0"/>
              <a:t>transparency</a:t>
            </a:r>
            <a:r>
              <a:rPr lang="en-US" sz="1400" dirty="0"/>
              <a:t>, and </a:t>
            </a:r>
            <a:r>
              <a:rPr lang="en-US" sz="1400" b="1" dirty="0"/>
              <a:t>immutability</a:t>
            </a:r>
            <a:r>
              <a:rPr lang="en-US" sz="1400" dirty="0"/>
              <a:t>. Its decentralized nature distributes data across multiple nodes, enhancing resistance to tampering and single-point failures. Transactions are verified using cryptographic techniques, and once recorded, data cannot be altered. </a:t>
            </a:r>
            <a:r>
              <a:rPr lang="en-US" sz="1400" b="1" dirty="0"/>
              <a:t>Ether (ETH)</a:t>
            </a:r>
            <a:r>
              <a:rPr lang="en-US" sz="1400" dirty="0"/>
              <a:t> is the currency used for transaction processing.</a:t>
            </a:r>
            <a:endParaRPr lang="ko-KR" altLang="en-US" sz="1400" dirty="0">
              <a:solidFill>
                <a:schemeClr val="tx1">
                  <a:lumMod val="75000"/>
                  <a:lumOff val="25000"/>
                </a:schemeClr>
              </a:solidFill>
            </a:endParaRPr>
          </a:p>
        </p:txBody>
      </p:sp>
      <p:pic>
        <p:nvPicPr>
          <p:cNvPr id="27" name="Picture Placeholder 26">
            <a:extLst>
              <a:ext uri="{FF2B5EF4-FFF2-40B4-BE49-F238E27FC236}">
                <a16:creationId xmlns:a16="http://schemas.microsoft.com/office/drawing/2014/main" id="{340884FE-DFF8-BE9B-E8EB-C56F83FA320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8078" t="-442" r="11678" b="442"/>
          <a:stretch/>
        </p:blipFill>
        <p:spPr>
          <a:xfrm>
            <a:off x="897040" y="1085351"/>
            <a:ext cx="2521576" cy="2010757"/>
          </a:xfrm>
          <a:effectLst>
            <a:softEdge rad="0"/>
          </a:effectLst>
        </p:spPr>
      </p:pic>
      <p:grpSp>
        <p:nvGrpSpPr>
          <p:cNvPr id="7" name="Group 6">
            <a:extLst>
              <a:ext uri="{FF2B5EF4-FFF2-40B4-BE49-F238E27FC236}">
                <a16:creationId xmlns:a16="http://schemas.microsoft.com/office/drawing/2014/main" id="{4BC2F8F6-0DBF-9198-1598-B9B8C3712E97}"/>
              </a:ext>
            </a:extLst>
          </p:cNvPr>
          <p:cNvGrpSpPr/>
          <p:nvPr/>
        </p:nvGrpSpPr>
        <p:grpSpPr>
          <a:xfrm>
            <a:off x="8749597" y="3821487"/>
            <a:ext cx="2825053" cy="2479891"/>
            <a:chOff x="762000" y="1905000"/>
            <a:chExt cx="3962188" cy="3951192"/>
          </a:xfrm>
        </p:grpSpPr>
        <p:pic>
          <p:nvPicPr>
            <p:cNvPr id="8" name="Picture 7">
              <a:extLst>
                <a:ext uri="{FF2B5EF4-FFF2-40B4-BE49-F238E27FC236}">
                  <a16:creationId xmlns:a16="http://schemas.microsoft.com/office/drawing/2014/main" id="{A67E749D-7D29-77A8-E174-C0BBFD3336AA}"/>
                </a:ext>
              </a:extLst>
            </p:cNvPr>
            <p:cNvPicPr>
              <a:picLocks noChangeAspect="1"/>
            </p:cNvPicPr>
            <p:nvPr/>
          </p:nvPicPr>
          <p:blipFill>
            <a:blip r:embed="rId3">
              <a:grayscl/>
              <a:extLst>
                <a:ext uri="{28A0092B-C50C-407E-A947-70E740481C1C}">
                  <a14:useLocalDpi xmlns:a14="http://schemas.microsoft.com/office/drawing/2010/main" val="0"/>
                </a:ext>
              </a:extLst>
            </a:blip>
            <a:srcRect t="7766" b="9913"/>
            <a:stretch/>
          </p:blipFill>
          <p:spPr>
            <a:xfrm>
              <a:off x="762000" y="1905000"/>
              <a:ext cx="3962188" cy="3951192"/>
            </a:xfrm>
            <a:prstGeom prst="rect">
              <a:avLst/>
            </a:prstGeom>
          </p:spPr>
        </p:pic>
        <p:sp>
          <p:nvSpPr>
            <p:cNvPr id="9" name="Oval 8">
              <a:extLst>
                <a:ext uri="{FF2B5EF4-FFF2-40B4-BE49-F238E27FC236}">
                  <a16:creationId xmlns:a16="http://schemas.microsoft.com/office/drawing/2014/main" id="{0EE8A6B3-EEA7-9301-3B9E-21718B2191D0}"/>
                </a:ext>
              </a:extLst>
            </p:cNvPr>
            <p:cNvSpPr/>
            <p:nvPr/>
          </p:nvSpPr>
          <p:spPr>
            <a:xfrm>
              <a:off x="2209800" y="3733800"/>
              <a:ext cx="838200" cy="838200"/>
            </a:xfrm>
            <a:prstGeom prst="ellipse">
              <a:avLst/>
            </a:prstGeom>
            <a:noFill/>
            <a:ln w="9525">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78EE46F-ECD3-1AF5-20B4-7E301BB8A934}"/>
                </a:ext>
              </a:extLst>
            </p:cNvPr>
            <p:cNvSpPr/>
            <p:nvPr/>
          </p:nvSpPr>
          <p:spPr>
            <a:xfrm>
              <a:off x="2476500" y="4000500"/>
              <a:ext cx="304800" cy="304800"/>
            </a:xfrm>
            <a:prstGeom prst="ellipse">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 Placeholder 27">
            <a:extLst>
              <a:ext uri="{FF2B5EF4-FFF2-40B4-BE49-F238E27FC236}">
                <a16:creationId xmlns:a16="http://schemas.microsoft.com/office/drawing/2014/main" id="{73B52287-7E56-551B-4690-CAAA3CB36F27}"/>
              </a:ext>
            </a:extLst>
          </p:cNvPr>
          <p:cNvSpPr txBox="1">
            <a:spLocks/>
          </p:cNvSpPr>
          <p:nvPr/>
        </p:nvSpPr>
        <p:spPr>
          <a:xfrm>
            <a:off x="792607" y="3422244"/>
            <a:ext cx="6957575"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solidFill>
                  <a:srgbClr val="333333"/>
                </a:solidFill>
              </a:rPr>
              <a:t>Iris Recognition</a:t>
            </a:r>
            <a:endParaRPr lang="en-US" altLang="ko-KR" sz="2000" dirty="0">
              <a:solidFill>
                <a:schemeClr val="tx1">
                  <a:lumMod val="75000"/>
                  <a:lumOff val="25000"/>
                </a:schemeClr>
              </a:solidFill>
            </a:endParaRPr>
          </a:p>
        </p:txBody>
      </p:sp>
      <p:sp>
        <p:nvSpPr>
          <p:cNvPr id="12" name="직사각형 1">
            <a:extLst>
              <a:ext uri="{FF2B5EF4-FFF2-40B4-BE49-F238E27FC236}">
                <a16:creationId xmlns:a16="http://schemas.microsoft.com/office/drawing/2014/main" id="{77457F48-8DB7-B282-F27F-43822503090C}"/>
              </a:ext>
            </a:extLst>
          </p:cNvPr>
          <p:cNvSpPr/>
          <p:nvPr/>
        </p:nvSpPr>
        <p:spPr>
          <a:xfrm>
            <a:off x="804182" y="3852162"/>
            <a:ext cx="7620000" cy="738664"/>
          </a:xfrm>
          <a:prstGeom prst="rect">
            <a:avLst/>
          </a:prstGeom>
        </p:spPr>
        <p:txBody>
          <a:bodyPr wrap="square">
            <a:spAutoFit/>
          </a:bodyPr>
          <a:lstStyle/>
          <a:p>
            <a:pPr algn="just"/>
            <a:r>
              <a:rPr lang="en-US" sz="1400" dirty="0"/>
              <a:t>Iris recognition is a biometric technology that identifies individuals by analyzing the </a:t>
            </a:r>
            <a:r>
              <a:rPr lang="en-US" sz="1400" b="1" dirty="0"/>
              <a:t>unique, stable patterns</a:t>
            </a:r>
            <a:r>
              <a:rPr lang="en-US" sz="1400" dirty="0"/>
              <a:t> of the iris. It is known for its </a:t>
            </a:r>
            <a:r>
              <a:rPr lang="en-US" sz="1400" b="1" dirty="0"/>
              <a:t>high precision</a:t>
            </a:r>
            <a:r>
              <a:rPr lang="en-US" sz="1400" dirty="0"/>
              <a:t> and </a:t>
            </a:r>
            <a:r>
              <a:rPr lang="en-US" sz="1400" b="1" dirty="0"/>
              <a:t>low error rates</a:t>
            </a:r>
            <a:r>
              <a:rPr lang="en-US" sz="1400" dirty="0"/>
              <a:t>, making it ideal for secure identity verification.</a:t>
            </a:r>
            <a:endParaRPr lang="ko-KR" altLang="en-US" sz="1400" dirty="0">
              <a:solidFill>
                <a:schemeClr val="tx1">
                  <a:lumMod val="75000"/>
                  <a:lumOff val="25000"/>
                </a:schemeClr>
              </a:solidFill>
            </a:endParaRPr>
          </a:p>
        </p:txBody>
      </p:sp>
      <p:sp>
        <p:nvSpPr>
          <p:cNvPr id="14" name="TextBox 13">
            <a:extLst>
              <a:ext uri="{FF2B5EF4-FFF2-40B4-BE49-F238E27FC236}">
                <a16:creationId xmlns:a16="http://schemas.microsoft.com/office/drawing/2014/main" id="{DD99F9AE-83C6-0436-0C94-E17E2FEF5D55}"/>
              </a:ext>
            </a:extLst>
          </p:cNvPr>
          <p:cNvSpPr txBox="1"/>
          <p:nvPr/>
        </p:nvSpPr>
        <p:spPr>
          <a:xfrm>
            <a:off x="766082" y="4698714"/>
            <a:ext cx="7696200" cy="1877437"/>
          </a:xfrm>
          <a:prstGeom prst="rect">
            <a:avLst/>
          </a:prstGeom>
          <a:noFill/>
        </p:spPr>
        <p:txBody>
          <a:bodyPr wrap="square">
            <a:spAutoFit/>
          </a:bodyPr>
          <a:lstStyle/>
          <a:p>
            <a:r>
              <a:rPr lang="en-US" sz="1400" b="1" dirty="0"/>
              <a:t>Key Features:</a:t>
            </a:r>
            <a:endParaRPr lang="en-US" sz="1400" dirty="0"/>
          </a:p>
          <a:p>
            <a:pPr marL="342900" indent="-342900">
              <a:buFont typeface="Wingdings" panose="05000000000000000000" pitchFamily="2" charset="2"/>
              <a:buChar char="§"/>
            </a:pPr>
            <a:r>
              <a:rPr lang="en-US" sz="1400" dirty="0"/>
              <a:t>Extremely accurate with low false acceptance/rejection rates(l</a:t>
            </a:r>
            <a:r>
              <a:rPr lang="en-US" sz="1400" dirty="0">
                <a:solidFill>
                  <a:srgbClr val="000000"/>
                </a:solidFill>
              </a:rPr>
              <a:t>ike false matches or mismatches occur as rarely as 1 in 1 million tests)</a:t>
            </a:r>
            <a:r>
              <a:rPr lang="en-US" sz="1400" dirty="0"/>
              <a:t>.</a:t>
            </a:r>
          </a:p>
          <a:p>
            <a:pPr marL="342900" indent="-342900">
              <a:buFont typeface="Wingdings" panose="05000000000000000000" pitchFamily="2" charset="2"/>
              <a:buChar char="§"/>
            </a:pPr>
            <a:r>
              <a:rPr lang="en-US" sz="1400" dirty="0"/>
              <a:t>Iris patterns remain stable throughout life.</a:t>
            </a:r>
          </a:p>
          <a:p>
            <a:pPr marL="342900" indent="-342900">
              <a:buFont typeface="Wingdings" panose="05000000000000000000" pitchFamily="2" charset="2"/>
              <a:buChar char="§"/>
            </a:pPr>
            <a:r>
              <a:rPr lang="en-US" sz="1400" dirty="0"/>
              <a:t>Works with one or both eyes and distinguishes between left/right.</a:t>
            </a:r>
          </a:p>
          <a:p>
            <a:pPr marL="342900" indent="-342900">
              <a:buFont typeface="Wingdings" panose="05000000000000000000" pitchFamily="2" charset="2"/>
              <a:buChar char="§"/>
            </a:pPr>
            <a:r>
              <a:rPr lang="en-US" sz="1400" dirty="0"/>
              <a:t>Functions even when the person wears glasses, masks, or hats.</a:t>
            </a:r>
          </a:p>
          <a:p>
            <a:pPr marL="342900" indent="-342900">
              <a:buFont typeface="Wingdings" panose="05000000000000000000" pitchFamily="2" charset="2"/>
              <a:buChar char="§"/>
            </a:pPr>
            <a:r>
              <a:rPr lang="en-US" sz="1400" dirty="0"/>
              <a:t>Can distinguish between twins and is highly resistant to spoofing.</a:t>
            </a:r>
          </a:p>
          <a:p>
            <a:endParaRPr lang="en-IN" sz="1800" b="1" i="0" dirty="0">
              <a:solidFill>
                <a:srgbClr val="000000"/>
              </a:solidFill>
              <a:effectLst/>
              <a:latin typeface="+mj-lt"/>
            </a:endParaRPr>
          </a:p>
        </p:txBody>
      </p:sp>
    </p:spTree>
    <p:extLst>
      <p:ext uri="{BB962C8B-B14F-4D97-AF65-F5344CB8AC3E}">
        <p14:creationId xmlns:p14="http://schemas.microsoft.com/office/powerpoint/2010/main" val="141078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sz="4400" b="1" dirty="0"/>
              <a:t>PROPOSED SYSTEM</a:t>
            </a:r>
          </a:p>
        </p:txBody>
      </p:sp>
      <p:sp>
        <p:nvSpPr>
          <p:cNvPr id="41" name="Rectangle: Rounded Corners 40">
            <a:extLst>
              <a:ext uri="{FF2B5EF4-FFF2-40B4-BE49-F238E27FC236}">
                <a16:creationId xmlns:a16="http://schemas.microsoft.com/office/drawing/2014/main" id="{0F9F8ED4-D493-4569-B0EC-558F337CC98B}"/>
              </a:ext>
            </a:extLst>
          </p:cNvPr>
          <p:cNvSpPr/>
          <p:nvPr/>
        </p:nvSpPr>
        <p:spPr>
          <a:xfrm>
            <a:off x="10102564" y="3589903"/>
            <a:ext cx="1298512" cy="129851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Get Result</a:t>
            </a:r>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727601" y="3751172"/>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Select The State &amp; Constituency.</a:t>
            </a:r>
          </a:p>
          <a:p>
            <a:pPr algn="ctr"/>
            <a:r>
              <a:rPr lang="en-US" sz="1100" b="1" dirty="0"/>
              <a:t>(Not Mandatory)</a:t>
            </a:r>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2813068" y="3751172"/>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Authentication Using Iris or </a:t>
            </a:r>
          </a:p>
          <a:p>
            <a:pPr algn="ctr"/>
            <a:r>
              <a:rPr lang="en-US" sz="1100" b="1" dirty="0"/>
              <a:t>Other Biometric Verification</a:t>
            </a:r>
          </a:p>
        </p:txBody>
      </p:sp>
      <p:sp>
        <p:nvSpPr>
          <p:cNvPr id="21" name="Rectangle: Rounded Corners 20">
            <a:extLst>
              <a:ext uri="{FF2B5EF4-FFF2-40B4-BE49-F238E27FC236}">
                <a16:creationId xmlns:a16="http://schemas.microsoft.com/office/drawing/2014/main" id="{F1B1A48C-CE05-45EB-A351-8D8FB0C1E815}"/>
              </a:ext>
            </a:extLst>
          </p:cNvPr>
          <p:cNvSpPr/>
          <p:nvPr/>
        </p:nvSpPr>
        <p:spPr>
          <a:xfrm>
            <a:off x="4898535" y="3751172"/>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Verify Details</a:t>
            </a:r>
          </a:p>
          <a:p>
            <a:pPr algn="ctr"/>
            <a:r>
              <a:rPr lang="en-US" sz="1100" b="1" dirty="0"/>
              <a:t>&amp; Continue</a:t>
            </a:r>
          </a:p>
        </p:txBody>
      </p:sp>
      <p:sp>
        <p:nvSpPr>
          <p:cNvPr id="22" name="Rectangle: Rounded Corners 21">
            <a:extLst>
              <a:ext uri="{FF2B5EF4-FFF2-40B4-BE49-F238E27FC236}">
                <a16:creationId xmlns:a16="http://schemas.microsoft.com/office/drawing/2014/main" id="{2E74F816-0D48-4047-8AE1-670C59DEC6B0}"/>
              </a:ext>
            </a:extLst>
          </p:cNvPr>
          <p:cNvSpPr/>
          <p:nvPr/>
        </p:nvSpPr>
        <p:spPr>
          <a:xfrm>
            <a:off x="6984002" y="3751172"/>
            <a:ext cx="1298512" cy="129851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Cast Vote</a:t>
            </a:r>
          </a:p>
        </p:txBody>
      </p:sp>
      <p:sp>
        <p:nvSpPr>
          <p:cNvPr id="8" name="Arrow: Right 7">
            <a:extLst>
              <a:ext uri="{FF2B5EF4-FFF2-40B4-BE49-F238E27FC236}">
                <a16:creationId xmlns:a16="http://schemas.microsoft.com/office/drawing/2014/main" id="{DAC802AF-D4D9-5B8F-6EC5-93E58A8AFF5A}"/>
              </a:ext>
            </a:extLst>
          </p:cNvPr>
          <p:cNvSpPr/>
          <p:nvPr/>
        </p:nvSpPr>
        <p:spPr>
          <a:xfrm>
            <a:off x="2026113" y="4276583"/>
            <a:ext cx="786955"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E2E943E2-0369-1BFD-9780-C2C934ED2FC6}"/>
              </a:ext>
            </a:extLst>
          </p:cNvPr>
          <p:cNvSpPr/>
          <p:nvPr/>
        </p:nvSpPr>
        <p:spPr>
          <a:xfrm>
            <a:off x="4111580" y="4298828"/>
            <a:ext cx="786955"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F28FE90B-3DDF-5031-A67C-8ECECC2FD9BE}"/>
              </a:ext>
            </a:extLst>
          </p:cNvPr>
          <p:cNvSpPr/>
          <p:nvPr/>
        </p:nvSpPr>
        <p:spPr>
          <a:xfrm>
            <a:off x="6197047" y="4298828"/>
            <a:ext cx="786955"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DD6E217B-B79D-E135-68F8-C7F8E271DE51}"/>
              </a:ext>
            </a:extLst>
          </p:cNvPr>
          <p:cNvGrpSpPr/>
          <p:nvPr/>
        </p:nvGrpSpPr>
        <p:grpSpPr>
          <a:xfrm>
            <a:off x="8057682" y="1405179"/>
            <a:ext cx="2182073" cy="1973857"/>
            <a:chOff x="3802112" y="1455143"/>
            <a:chExt cx="2913109" cy="2635137"/>
          </a:xfrm>
        </p:grpSpPr>
        <p:sp>
          <p:nvSpPr>
            <p:cNvPr id="15" name="Rectangle 14">
              <a:extLst>
                <a:ext uri="{FF2B5EF4-FFF2-40B4-BE49-F238E27FC236}">
                  <a16:creationId xmlns:a16="http://schemas.microsoft.com/office/drawing/2014/main" id="{16DDF6A2-304B-54E1-57A4-308BA309AC9A}"/>
                </a:ext>
              </a:extLst>
            </p:cNvPr>
            <p:cNvSpPr/>
            <p:nvPr/>
          </p:nvSpPr>
          <p:spPr>
            <a:xfrm>
              <a:off x="4940413" y="2507810"/>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
              <a:extLst>
                <a:ext uri="{FF2B5EF4-FFF2-40B4-BE49-F238E27FC236}">
                  <a16:creationId xmlns:a16="http://schemas.microsoft.com/office/drawing/2014/main" id="{BA4643E5-173D-DC17-B5C4-AFE4D0E95C8D}"/>
                </a:ext>
              </a:extLst>
            </p:cNvPr>
            <p:cNvSpPr>
              <a:spLocks noChangeAspect="1"/>
            </p:cNvSpPr>
            <p:nvPr/>
          </p:nvSpPr>
          <p:spPr>
            <a:xfrm>
              <a:off x="3802112" y="2414126"/>
              <a:ext cx="663741" cy="661280"/>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ectangle 1">
              <a:extLst>
                <a:ext uri="{FF2B5EF4-FFF2-40B4-BE49-F238E27FC236}">
                  <a16:creationId xmlns:a16="http://schemas.microsoft.com/office/drawing/2014/main" id="{3F2E9CB1-BB18-9EE5-A79D-AC8E00FEB5EA}"/>
                </a:ext>
              </a:extLst>
            </p:cNvPr>
            <p:cNvSpPr>
              <a:spLocks noChangeAspect="1"/>
            </p:cNvSpPr>
            <p:nvPr/>
          </p:nvSpPr>
          <p:spPr>
            <a:xfrm>
              <a:off x="4926796" y="1455143"/>
              <a:ext cx="663741" cy="661280"/>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8" name="Rectangle 1">
              <a:extLst>
                <a:ext uri="{FF2B5EF4-FFF2-40B4-BE49-F238E27FC236}">
                  <a16:creationId xmlns:a16="http://schemas.microsoft.com/office/drawing/2014/main" id="{1E708EE7-20ED-6E6F-BEBA-140BB39B49D3}"/>
                </a:ext>
              </a:extLst>
            </p:cNvPr>
            <p:cNvSpPr>
              <a:spLocks noChangeAspect="1"/>
            </p:cNvSpPr>
            <p:nvPr/>
          </p:nvSpPr>
          <p:spPr>
            <a:xfrm>
              <a:off x="6051480" y="2414126"/>
              <a:ext cx="663741" cy="661280"/>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 name="Rectangle 1">
              <a:extLst>
                <a:ext uri="{FF2B5EF4-FFF2-40B4-BE49-F238E27FC236}">
                  <a16:creationId xmlns:a16="http://schemas.microsoft.com/office/drawing/2014/main" id="{E6B13D92-6A7A-B293-6006-29BD9A342F85}"/>
                </a:ext>
              </a:extLst>
            </p:cNvPr>
            <p:cNvSpPr>
              <a:spLocks noChangeAspect="1"/>
            </p:cNvSpPr>
            <p:nvPr/>
          </p:nvSpPr>
          <p:spPr>
            <a:xfrm>
              <a:off x="4926796" y="3429000"/>
              <a:ext cx="663741" cy="661280"/>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cxnSp>
          <p:nvCxnSpPr>
            <p:cNvPr id="23" name="Straight Connector 22">
              <a:extLst>
                <a:ext uri="{FF2B5EF4-FFF2-40B4-BE49-F238E27FC236}">
                  <a16:creationId xmlns:a16="http://schemas.microsoft.com/office/drawing/2014/main" id="{ADB11803-8C2B-396F-BF39-53BD03FD2769}"/>
                </a:ext>
              </a:extLst>
            </p:cNvPr>
            <p:cNvCxnSpPr>
              <a:cxnSpLocks/>
            </p:cNvCxnSpPr>
            <p:nvPr/>
          </p:nvCxnSpPr>
          <p:spPr>
            <a:xfrm flipH="1">
              <a:off x="4291343" y="1785783"/>
              <a:ext cx="398352" cy="33064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23D942-7AC4-6E6C-2184-2F36D5B0BFD8}"/>
                </a:ext>
              </a:extLst>
            </p:cNvPr>
            <p:cNvCxnSpPr>
              <a:cxnSpLocks/>
            </p:cNvCxnSpPr>
            <p:nvPr/>
          </p:nvCxnSpPr>
          <p:spPr>
            <a:xfrm flipH="1" flipV="1">
              <a:off x="4291343" y="3473759"/>
              <a:ext cx="398352" cy="33064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A2C686-618F-DD7D-0FB5-6E5BA8CE6544}"/>
                </a:ext>
              </a:extLst>
            </p:cNvPr>
            <p:cNvCxnSpPr>
              <a:cxnSpLocks/>
            </p:cNvCxnSpPr>
            <p:nvPr/>
          </p:nvCxnSpPr>
          <p:spPr>
            <a:xfrm flipH="1">
              <a:off x="5852304" y="3473759"/>
              <a:ext cx="398352" cy="33064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6491E2-B6B5-FB85-1BCA-E8BA835D13AC}"/>
                </a:ext>
              </a:extLst>
            </p:cNvPr>
            <p:cNvCxnSpPr>
              <a:cxnSpLocks/>
            </p:cNvCxnSpPr>
            <p:nvPr/>
          </p:nvCxnSpPr>
          <p:spPr>
            <a:xfrm flipH="1" flipV="1">
              <a:off x="5852304" y="1785783"/>
              <a:ext cx="398352" cy="33064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42" name="Rectangle: Rounded Corners 41">
            <a:extLst>
              <a:ext uri="{FF2B5EF4-FFF2-40B4-BE49-F238E27FC236}">
                <a16:creationId xmlns:a16="http://schemas.microsoft.com/office/drawing/2014/main" id="{DE80DC8B-AD9F-EA99-7F33-CB3E1061A4B5}"/>
              </a:ext>
            </a:extLst>
          </p:cNvPr>
          <p:cNvSpPr/>
          <p:nvPr/>
        </p:nvSpPr>
        <p:spPr>
          <a:xfrm>
            <a:off x="1801281" y="1663497"/>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Administrator</a:t>
            </a:r>
          </a:p>
          <a:p>
            <a:pPr algn="ctr"/>
            <a:r>
              <a:rPr lang="en-US" sz="1100" b="1" dirty="0"/>
              <a:t>Authentication</a:t>
            </a:r>
          </a:p>
        </p:txBody>
      </p:sp>
      <p:sp>
        <p:nvSpPr>
          <p:cNvPr id="43" name="Rectangle: Rounded Corners 42">
            <a:extLst>
              <a:ext uri="{FF2B5EF4-FFF2-40B4-BE49-F238E27FC236}">
                <a16:creationId xmlns:a16="http://schemas.microsoft.com/office/drawing/2014/main" id="{5FBB58FD-59E0-A6FD-038B-3BD8AA901B6C}"/>
              </a:ext>
            </a:extLst>
          </p:cNvPr>
          <p:cNvSpPr/>
          <p:nvPr/>
        </p:nvSpPr>
        <p:spPr>
          <a:xfrm>
            <a:off x="3886748" y="1663497"/>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Register</a:t>
            </a:r>
          </a:p>
          <a:p>
            <a:pPr algn="ctr"/>
            <a:r>
              <a:rPr lang="en-US" sz="1100" b="1" dirty="0"/>
              <a:t>Candidates</a:t>
            </a:r>
          </a:p>
        </p:txBody>
      </p:sp>
      <p:sp>
        <p:nvSpPr>
          <p:cNvPr id="44" name="Rectangle: Rounded Corners 43">
            <a:extLst>
              <a:ext uri="{FF2B5EF4-FFF2-40B4-BE49-F238E27FC236}">
                <a16:creationId xmlns:a16="http://schemas.microsoft.com/office/drawing/2014/main" id="{05C8B9FA-705D-0142-2CD8-FE649752DE82}"/>
              </a:ext>
            </a:extLst>
          </p:cNvPr>
          <p:cNvSpPr/>
          <p:nvPr/>
        </p:nvSpPr>
        <p:spPr>
          <a:xfrm>
            <a:off x="5972215" y="1663497"/>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Register</a:t>
            </a:r>
          </a:p>
          <a:p>
            <a:pPr algn="ctr"/>
            <a:r>
              <a:rPr lang="en-US" sz="1100" b="1" dirty="0"/>
              <a:t>Voters</a:t>
            </a:r>
          </a:p>
        </p:txBody>
      </p:sp>
      <p:sp>
        <p:nvSpPr>
          <p:cNvPr id="45" name="Arrow: Right 44">
            <a:extLst>
              <a:ext uri="{FF2B5EF4-FFF2-40B4-BE49-F238E27FC236}">
                <a16:creationId xmlns:a16="http://schemas.microsoft.com/office/drawing/2014/main" id="{AF8B5507-6525-15EE-7F02-F196EFE711B3}"/>
              </a:ext>
            </a:extLst>
          </p:cNvPr>
          <p:cNvSpPr/>
          <p:nvPr/>
        </p:nvSpPr>
        <p:spPr>
          <a:xfrm>
            <a:off x="3099793" y="2188908"/>
            <a:ext cx="786955"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B8486584-2E64-28B4-CD23-4BAED015476F}"/>
              </a:ext>
            </a:extLst>
          </p:cNvPr>
          <p:cNvSpPr/>
          <p:nvPr/>
        </p:nvSpPr>
        <p:spPr>
          <a:xfrm>
            <a:off x="5185260" y="2211153"/>
            <a:ext cx="786955"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042E191F-2C2C-3B12-4DB3-5EBC6EE616D2}"/>
              </a:ext>
            </a:extLst>
          </p:cNvPr>
          <p:cNvSpPr/>
          <p:nvPr/>
        </p:nvSpPr>
        <p:spPr>
          <a:xfrm>
            <a:off x="7270727" y="2211153"/>
            <a:ext cx="763273" cy="203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18D04F9A-FDBC-2A3B-94E5-8FAD8DE4EEDC}"/>
              </a:ext>
            </a:extLst>
          </p:cNvPr>
          <p:cNvSpPr/>
          <p:nvPr/>
        </p:nvSpPr>
        <p:spPr>
          <a:xfrm>
            <a:off x="1454710" y="1165788"/>
            <a:ext cx="6223819" cy="2105583"/>
          </a:xfrm>
          <a:custGeom>
            <a:avLst/>
            <a:gdLst>
              <a:gd name="connsiteX0" fmla="*/ 0 w 6223819"/>
              <a:gd name="connsiteY0" fmla="*/ 0 h 2105583"/>
              <a:gd name="connsiteX1" fmla="*/ 567059 w 6223819"/>
              <a:gd name="connsiteY1" fmla="*/ 0 h 2105583"/>
              <a:gd name="connsiteX2" fmla="*/ 1383071 w 6223819"/>
              <a:gd name="connsiteY2" fmla="*/ 0 h 2105583"/>
              <a:gd name="connsiteX3" fmla="*/ 2136845 w 6223819"/>
              <a:gd name="connsiteY3" fmla="*/ 0 h 2105583"/>
              <a:gd name="connsiteX4" fmla="*/ 2952856 w 6223819"/>
              <a:gd name="connsiteY4" fmla="*/ 0 h 2105583"/>
              <a:gd name="connsiteX5" fmla="*/ 3582154 w 6223819"/>
              <a:gd name="connsiteY5" fmla="*/ 0 h 2105583"/>
              <a:gd name="connsiteX6" fmla="*/ 4335927 w 6223819"/>
              <a:gd name="connsiteY6" fmla="*/ 0 h 2105583"/>
              <a:gd name="connsiteX7" fmla="*/ 5089701 w 6223819"/>
              <a:gd name="connsiteY7" fmla="*/ 0 h 2105583"/>
              <a:gd name="connsiteX8" fmla="*/ 6223819 w 6223819"/>
              <a:gd name="connsiteY8" fmla="*/ 0 h 2105583"/>
              <a:gd name="connsiteX9" fmla="*/ 6223819 w 6223819"/>
              <a:gd name="connsiteY9" fmla="*/ 505340 h 2105583"/>
              <a:gd name="connsiteX10" fmla="*/ 6223819 w 6223819"/>
              <a:gd name="connsiteY10" fmla="*/ 989624 h 2105583"/>
              <a:gd name="connsiteX11" fmla="*/ 6223819 w 6223819"/>
              <a:gd name="connsiteY11" fmla="*/ 1494964 h 2105583"/>
              <a:gd name="connsiteX12" fmla="*/ 6223819 w 6223819"/>
              <a:gd name="connsiteY12" fmla="*/ 2105583 h 2105583"/>
              <a:gd name="connsiteX13" fmla="*/ 5656760 w 6223819"/>
              <a:gd name="connsiteY13" fmla="*/ 2105583 h 2105583"/>
              <a:gd name="connsiteX14" fmla="*/ 5151939 w 6223819"/>
              <a:gd name="connsiteY14" fmla="*/ 2105583 h 2105583"/>
              <a:gd name="connsiteX15" fmla="*/ 4398165 w 6223819"/>
              <a:gd name="connsiteY15" fmla="*/ 2105583 h 2105583"/>
              <a:gd name="connsiteX16" fmla="*/ 3644392 w 6223819"/>
              <a:gd name="connsiteY16" fmla="*/ 2105583 h 2105583"/>
              <a:gd name="connsiteX17" fmla="*/ 2890618 w 6223819"/>
              <a:gd name="connsiteY17" fmla="*/ 2105583 h 2105583"/>
              <a:gd name="connsiteX18" fmla="*/ 2074606 w 6223819"/>
              <a:gd name="connsiteY18" fmla="*/ 2105583 h 2105583"/>
              <a:gd name="connsiteX19" fmla="*/ 1320833 w 6223819"/>
              <a:gd name="connsiteY19" fmla="*/ 2105583 h 2105583"/>
              <a:gd name="connsiteX20" fmla="*/ 0 w 6223819"/>
              <a:gd name="connsiteY20" fmla="*/ 2105583 h 2105583"/>
              <a:gd name="connsiteX21" fmla="*/ 0 w 6223819"/>
              <a:gd name="connsiteY21" fmla="*/ 1600243 h 2105583"/>
              <a:gd name="connsiteX22" fmla="*/ 0 w 6223819"/>
              <a:gd name="connsiteY22" fmla="*/ 1094903 h 2105583"/>
              <a:gd name="connsiteX23" fmla="*/ 0 w 6223819"/>
              <a:gd name="connsiteY23" fmla="*/ 568507 h 2105583"/>
              <a:gd name="connsiteX24" fmla="*/ 0 w 6223819"/>
              <a:gd name="connsiteY24" fmla="*/ 0 h 210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23819" h="2105583" extrusionOk="0">
                <a:moveTo>
                  <a:pt x="0" y="0"/>
                </a:moveTo>
                <a:cubicBezTo>
                  <a:pt x="133811" y="-2845"/>
                  <a:pt x="297578" y="24557"/>
                  <a:pt x="567059" y="0"/>
                </a:cubicBezTo>
                <a:cubicBezTo>
                  <a:pt x="836540" y="-24557"/>
                  <a:pt x="1162650" y="-16853"/>
                  <a:pt x="1383071" y="0"/>
                </a:cubicBezTo>
                <a:cubicBezTo>
                  <a:pt x="1603492" y="16853"/>
                  <a:pt x="1849648" y="-4727"/>
                  <a:pt x="2136845" y="0"/>
                </a:cubicBezTo>
                <a:cubicBezTo>
                  <a:pt x="2424042" y="4727"/>
                  <a:pt x="2586731" y="-32167"/>
                  <a:pt x="2952856" y="0"/>
                </a:cubicBezTo>
                <a:cubicBezTo>
                  <a:pt x="3318981" y="32167"/>
                  <a:pt x="3319902" y="-17792"/>
                  <a:pt x="3582154" y="0"/>
                </a:cubicBezTo>
                <a:cubicBezTo>
                  <a:pt x="3844406" y="17792"/>
                  <a:pt x="4101122" y="36588"/>
                  <a:pt x="4335927" y="0"/>
                </a:cubicBezTo>
                <a:cubicBezTo>
                  <a:pt x="4570732" y="-36588"/>
                  <a:pt x="4835894" y="-20307"/>
                  <a:pt x="5089701" y="0"/>
                </a:cubicBezTo>
                <a:cubicBezTo>
                  <a:pt x="5343508" y="20307"/>
                  <a:pt x="5756524" y="38997"/>
                  <a:pt x="6223819" y="0"/>
                </a:cubicBezTo>
                <a:cubicBezTo>
                  <a:pt x="6229662" y="193129"/>
                  <a:pt x="6241806" y="365009"/>
                  <a:pt x="6223819" y="505340"/>
                </a:cubicBezTo>
                <a:cubicBezTo>
                  <a:pt x="6205832" y="645671"/>
                  <a:pt x="6219295" y="750745"/>
                  <a:pt x="6223819" y="989624"/>
                </a:cubicBezTo>
                <a:cubicBezTo>
                  <a:pt x="6228343" y="1228503"/>
                  <a:pt x="6228534" y="1357805"/>
                  <a:pt x="6223819" y="1494964"/>
                </a:cubicBezTo>
                <a:cubicBezTo>
                  <a:pt x="6219104" y="1632123"/>
                  <a:pt x="6216646" y="1804528"/>
                  <a:pt x="6223819" y="2105583"/>
                </a:cubicBezTo>
                <a:cubicBezTo>
                  <a:pt x="6025627" y="2126263"/>
                  <a:pt x="5911885" y="2132444"/>
                  <a:pt x="5656760" y="2105583"/>
                </a:cubicBezTo>
                <a:cubicBezTo>
                  <a:pt x="5401635" y="2078722"/>
                  <a:pt x="5278698" y="2089779"/>
                  <a:pt x="5151939" y="2105583"/>
                </a:cubicBezTo>
                <a:cubicBezTo>
                  <a:pt x="5025180" y="2121387"/>
                  <a:pt x="4745595" y="2071029"/>
                  <a:pt x="4398165" y="2105583"/>
                </a:cubicBezTo>
                <a:cubicBezTo>
                  <a:pt x="4050735" y="2140137"/>
                  <a:pt x="3840975" y="2092230"/>
                  <a:pt x="3644392" y="2105583"/>
                </a:cubicBezTo>
                <a:cubicBezTo>
                  <a:pt x="3447809" y="2118936"/>
                  <a:pt x="3169045" y="2132110"/>
                  <a:pt x="2890618" y="2105583"/>
                </a:cubicBezTo>
                <a:cubicBezTo>
                  <a:pt x="2612191" y="2079056"/>
                  <a:pt x="2437312" y="2088123"/>
                  <a:pt x="2074606" y="2105583"/>
                </a:cubicBezTo>
                <a:cubicBezTo>
                  <a:pt x="1711900" y="2123043"/>
                  <a:pt x="1598240" y="2080473"/>
                  <a:pt x="1320833" y="2105583"/>
                </a:cubicBezTo>
                <a:cubicBezTo>
                  <a:pt x="1043426" y="2130693"/>
                  <a:pt x="264670" y="2163973"/>
                  <a:pt x="0" y="2105583"/>
                </a:cubicBezTo>
                <a:cubicBezTo>
                  <a:pt x="-16134" y="1985238"/>
                  <a:pt x="-504" y="1810257"/>
                  <a:pt x="0" y="1600243"/>
                </a:cubicBezTo>
                <a:cubicBezTo>
                  <a:pt x="504" y="1390229"/>
                  <a:pt x="-15711" y="1341135"/>
                  <a:pt x="0" y="1094903"/>
                </a:cubicBezTo>
                <a:cubicBezTo>
                  <a:pt x="15711" y="848671"/>
                  <a:pt x="20220" y="678497"/>
                  <a:pt x="0" y="568507"/>
                </a:cubicBezTo>
                <a:cubicBezTo>
                  <a:pt x="-20220" y="458517"/>
                  <a:pt x="5603" y="283695"/>
                  <a:pt x="0" y="0"/>
                </a:cubicBezTo>
                <a:close/>
              </a:path>
            </a:pathLst>
          </a:custGeom>
          <a:noFill/>
          <a:ln>
            <a:prstDash val="lgDash"/>
            <a:extLst>
              <a:ext uri="{C807C97D-BFC1-408E-A445-0C87EB9F89A2}">
                <ask:lineSketchStyleProps xmlns:ask="http://schemas.microsoft.com/office/drawing/2018/sketchyshapes" sd="1968691901">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A695AA36-4F71-755C-33F7-4D0F5A4DFACF}"/>
              </a:ext>
            </a:extLst>
          </p:cNvPr>
          <p:cNvSpPr/>
          <p:nvPr/>
        </p:nvSpPr>
        <p:spPr>
          <a:xfrm>
            <a:off x="366705" y="3464918"/>
            <a:ext cx="8370857" cy="2071396"/>
          </a:xfrm>
          <a:custGeom>
            <a:avLst/>
            <a:gdLst>
              <a:gd name="connsiteX0" fmla="*/ 0 w 8370857"/>
              <a:gd name="connsiteY0" fmla="*/ 0 h 2071396"/>
              <a:gd name="connsiteX1" fmla="*/ 530154 w 8370857"/>
              <a:gd name="connsiteY1" fmla="*/ 0 h 2071396"/>
              <a:gd name="connsiteX2" fmla="*/ 1395143 w 8370857"/>
              <a:gd name="connsiteY2" fmla="*/ 0 h 2071396"/>
              <a:gd name="connsiteX3" fmla="*/ 2176423 w 8370857"/>
              <a:gd name="connsiteY3" fmla="*/ 0 h 2071396"/>
              <a:gd name="connsiteX4" fmla="*/ 3041411 w 8370857"/>
              <a:gd name="connsiteY4" fmla="*/ 0 h 2071396"/>
              <a:gd name="connsiteX5" fmla="*/ 3655274 w 8370857"/>
              <a:gd name="connsiteY5" fmla="*/ 0 h 2071396"/>
              <a:gd name="connsiteX6" fmla="*/ 4436554 w 8370857"/>
              <a:gd name="connsiteY6" fmla="*/ 0 h 2071396"/>
              <a:gd name="connsiteX7" fmla="*/ 5217834 w 8370857"/>
              <a:gd name="connsiteY7" fmla="*/ 0 h 2071396"/>
              <a:gd name="connsiteX8" fmla="*/ 5915406 w 8370857"/>
              <a:gd name="connsiteY8" fmla="*/ 0 h 2071396"/>
              <a:gd name="connsiteX9" fmla="*/ 6529268 w 8370857"/>
              <a:gd name="connsiteY9" fmla="*/ 0 h 2071396"/>
              <a:gd name="connsiteX10" fmla="*/ 7059423 w 8370857"/>
              <a:gd name="connsiteY10" fmla="*/ 0 h 2071396"/>
              <a:gd name="connsiteX11" fmla="*/ 7505868 w 8370857"/>
              <a:gd name="connsiteY11" fmla="*/ 0 h 2071396"/>
              <a:gd name="connsiteX12" fmla="*/ 8370857 w 8370857"/>
              <a:gd name="connsiteY12" fmla="*/ 0 h 2071396"/>
              <a:gd name="connsiteX13" fmla="*/ 8370857 w 8370857"/>
              <a:gd name="connsiteY13" fmla="*/ 731893 h 2071396"/>
              <a:gd name="connsiteX14" fmla="*/ 8370857 w 8370857"/>
              <a:gd name="connsiteY14" fmla="*/ 1360217 h 2071396"/>
              <a:gd name="connsiteX15" fmla="*/ 8370857 w 8370857"/>
              <a:gd name="connsiteY15" fmla="*/ 2071396 h 2071396"/>
              <a:gd name="connsiteX16" fmla="*/ 7505868 w 8370857"/>
              <a:gd name="connsiteY16" fmla="*/ 2071396 h 2071396"/>
              <a:gd name="connsiteX17" fmla="*/ 6724588 w 8370857"/>
              <a:gd name="connsiteY17" fmla="*/ 2071396 h 2071396"/>
              <a:gd name="connsiteX18" fmla="*/ 5859600 w 8370857"/>
              <a:gd name="connsiteY18" fmla="*/ 2071396 h 2071396"/>
              <a:gd name="connsiteX19" fmla="*/ 5078320 w 8370857"/>
              <a:gd name="connsiteY19" fmla="*/ 2071396 h 2071396"/>
              <a:gd name="connsiteX20" fmla="*/ 4213331 w 8370857"/>
              <a:gd name="connsiteY20" fmla="*/ 2071396 h 2071396"/>
              <a:gd name="connsiteX21" fmla="*/ 3599469 w 8370857"/>
              <a:gd name="connsiteY21" fmla="*/ 2071396 h 2071396"/>
              <a:gd name="connsiteX22" fmla="*/ 2901897 w 8370857"/>
              <a:gd name="connsiteY22" fmla="*/ 2071396 h 2071396"/>
              <a:gd name="connsiteX23" fmla="*/ 2204326 w 8370857"/>
              <a:gd name="connsiteY23" fmla="*/ 2071396 h 2071396"/>
              <a:gd name="connsiteX24" fmla="*/ 1423046 w 8370857"/>
              <a:gd name="connsiteY24" fmla="*/ 2071396 h 2071396"/>
              <a:gd name="connsiteX25" fmla="*/ 892891 w 8370857"/>
              <a:gd name="connsiteY25" fmla="*/ 2071396 h 2071396"/>
              <a:gd name="connsiteX26" fmla="*/ 0 w 8370857"/>
              <a:gd name="connsiteY26" fmla="*/ 2071396 h 2071396"/>
              <a:gd name="connsiteX27" fmla="*/ 0 w 8370857"/>
              <a:gd name="connsiteY27" fmla="*/ 1422359 h 2071396"/>
              <a:gd name="connsiteX28" fmla="*/ 0 w 8370857"/>
              <a:gd name="connsiteY28" fmla="*/ 794035 h 2071396"/>
              <a:gd name="connsiteX29" fmla="*/ 0 w 8370857"/>
              <a:gd name="connsiteY29" fmla="*/ 0 h 207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70857" h="2071396" extrusionOk="0">
                <a:moveTo>
                  <a:pt x="0" y="0"/>
                </a:moveTo>
                <a:cubicBezTo>
                  <a:pt x="134577" y="22583"/>
                  <a:pt x="366465" y="14326"/>
                  <a:pt x="530154" y="0"/>
                </a:cubicBezTo>
                <a:cubicBezTo>
                  <a:pt x="693843" y="-14326"/>
                  <a:pt x="1099735" y="-3667"/>
                  <a:pt x="1395143" y="0"/>
                </a:cubicBezTo>
                <a:cubicBezTo>
                  <a:pt x="1690551" y="3667"/>
                  <a:pt x="1909938" y="21893"/>
                  <a:pt x="2176423" y="0"/>
                </a:cubicBezTo>
                <a:cubicBezTo>
                  <a:pt x="2442908" y="-21893"/>
                  <a:pt x="2811695" y="-14956"/>
                  <a:pt x="3041411" y="0"/>
                </a:cubicBezTo>
                <a:cubicBezTo>
                  <a:pt x="3271127" y="14956"/>
                  <a:pt x="3484115" y="-1099"/>
                  <a:pt x="3655274" y="0"/>
                </a:cubicBezTo>
                <a:cubicBezTo>
                  <a:pt x="3826433" y="1099"/>
                  <a:pt x="4196354" y="-18916"/>
                  <a:pt x="4436554" y="0"/>
                </a:cubicBezTo>
                <a:cubicBezTo>
                  <a:pt x="4676754" y="18916"/>
                  <a:pt x="5047699" y="23816"/>
                  <a:pt x="5217834" y="0"/>
                </a:cubicBezTo>
                <a:cubicBezTo>
                  <a:pt x="5387969" y="-23816"/>
                  <a:pt x="5567367" y="-2923"/>
                  <a:pt x="5915406" y="0"/>
                </a:cubicBezTo>
                <a:cubicBezTo>
                  <a:pt x="6263445" y="2923"/>
                  <a:pt x="6344213" y="-8172"/>
                  <a:pt x="6529268" y="0"/>
                </a:cubicBezTo>
                <a:cubicBezTo>
                  <a:pt x="6714323" y="8172"/>
                  <a:pt x="6854375" y="25815"/>
                  <a:pt x="7059423" y="0"/>
                </a:cubicBezTo>
                <a:cubicBezTo>
                  <a:pt x="7264472" y="-25815"/>
                  <a:pt x="7371672" y="-13436"/>
                  <a:pt x="7505868" y="0"/>
                </a:cubicBezTo>
                <a:cubicBezTo>
                  <a:pt x="7640064" y="13436"/>
                  <a:pt x="8154233" y="-34777"/>
                  <a:pt x="8370857" y="0"/>
                </a:cubicBezTo>
                <a:cubicBezTo>
                  <a:pt x="8363276" y="176587"/>
                  <a:pt x="8383944" y="574535"/>
                  <a:pt x="8370857" y="731893"/>
                </a:cubicBezTo>
                <a:cubicBezTo>
                  <a:pt x="8357770" y="889251"/>
                  <a:pt x="8351236" y="1190267"/>
                  <a:pt x="8370857" y="1360217"/>
                </a:cubicBezTo>
                <a:cubicBezTo>
                  <a:pt x="8390478" y="1530167"/>
                  <a:pt x="8345715" y="1885181"/>
                  <a:pt x="8370857" y="2071396"/>
                </a:cubicBezTo>
                <a:cubicBezTo>
                  <a:pt x="8114176" y="2113293"/>
                  <a:pt x="7852781" y="2037446"/>
                  <a:pt x="7505868" y="2071396"/>
                </a:cubicBezTo>
                <a:cubicBezTo>
                  <a:pt x="7158955" y="2105346"/>
                  <a:pt x="6983779" y="2083406"/>
                  <a:pt x="6724588" y="2071396"/>
                </a:cubicBezTo>
                <a:cubicBezTo>
                  <a:pt x="6465397" y="2059386"/>
                  <a:pt x="6117513" y="2078744"/>
                  <a:pt x="5859600" y="2071396"/>
                </a:cubicBezTo>
                <a:cubicBezTo>
                  <a:pt x="5601687" y="2064048"/>
                  <a:pt x="5413716" y="2048975"/>
                  <a:pt x="5078320" y="2071396"/>
                </a:cubicBezTo>
                <a:cubicBezTo>
                  <a:pt x="4742924" y="2093817"/>
                  <a:pt x="4446235" y="2099230"/>
                  <a:pt x="4213331" y="2071396"/>
                </a:cubicBezTo>
                <a:cubicBezTo>
                  <a:pt x="3980427" y="2043562"/>
                  <a:pt x="3776937" y="2079335"/>
                  <a:pt x="3599469" y="2071396"/>
                </a:cubicBezTo>
                <a:cubicBezTo>
                  <a:pt x="3422001" y="2063457"/>
                  <a:pt x="3210036" y="2097888"/>
                  <a:pt x="2901897" y="2071396"/>
                </a:cubicBezTo>
                <a:cubicBezTo>
                  <a:pt x="2593758" y="2044904"/>
                  <a:pt x="2432495" y="2073049"/>
                  <a:pt x="2204326" y="2071396"/>
                </a:cubicBezTo>
                <a:cubicBezTo>
                  <a:pt x="1976157" y="2069743"/>
                  <a:pt x="1754519" y="2095712"/>
                  <a:pt x="1423046" y="2071396"/>
                </a:cubicBezTo>
                <a:cubicBezTo>
                  <a:pt x="1091573" y="2047080"/>
                  <a:pt x="1038451" y="2089086"/>
                  <a:pt x="892891" y="2071396"/>
                </a:cubicBezTo>
                <a:cubicBezTo>
                  <a:pt x="747332" y="2053706"/>
                  <a:pt x="226284" y="2102603"/>
                  <a:pt x="0" y="2071396"/>
                </a:cubicBezTo>
                <a:cubicBezTo>
                  <a:pt x="-29836" y="1901381"/>
                  <a:pt x="-14325" y="1694182"/>
                  <a:pt x="0" y="1422359"/>
                </a:cubicBezTo>
                <a:cubicBezTo>
                  <a:pt x="14325" y="1150536"/>
                  <a:pt x="6860" y="1081743"/>
                  <a:pt x="0" y="794035"/>
                </a:cubicBezTo>
                <a:cubicBezTo>
                  <a:pt x="-6860" y="506327"/>
                  <a:pt x="-24418" y="220515"/>
                  <a:pt x="0" y="0"/>
                </a:cubicBezTo>
                <a:close/>
              </a:path>
            </a:pathLst>
          </a:custGeom>
          <a:noFill/>
          <a:ln>
            <a:prstDash val="lgDash"/>
            <a:extLst>
              <a:ext uri="{C807C97D-BFC1-408E-A445-0C87EB9F89A2}">
                <ask:lineSketchStyleProps xmlns:ask="http://schemas.microsoft.com/office/drawing/2018/sketchyshapes" sd="1968691901">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718380CA-EA78-4AB9-3802-FAB096328067}"/>
              </a:ext>
            </a:extLst>
          </p:cNvPr>
          <p:cNvSpPr txBox="1"/>
          <p:nvPr/>
        </p:nvSpPr>
        <p:spPr>
          <a:xfrm>
            <a:off x="1501346" y="1241006"/>
            <a:ext cx="1598447" cy="307777"/>
          </a:xfrm>
          <a:prstGeom prst="rect">
            <a:avLst/>
          </a:prstGeom>
          <a:noFill/>
        </p:spPr>
        <p:txBody>
          <a:bodyPr wrap="square" rtlCol="0">
            <a:spAutoFit/>
          </a:bodyPr>
          <a:lstStyle/>
          <a:p>
            <a:r>
              <a:rPr lang="en-US" sz="1400" b="1" dirty="0"/>
              <a:t>Administrator</a:t>
            </a:r>
            <a:endParaRPr lang="en-IN" sz="1400" b="1" dirty="0"/>
          </a:p>
        </p:txBody>
      </p:sp>
      <p:sp>
        <p:nvSpPr>
          <p:cNvPr id="53" name="TextBox 52">
            <a:extLst>
              <a:ext uri="{FF2B5EF4-FFF2-40B4-BE49-F238E27FC236}">
                <a16:creationId xmlns:a16="http://schemas.microsoft.com/office/drawing/2014/main" id="{0161A37E-C373-1A3F-02DB-B5EBCEABDB86}"/>
              </a:ext>
            </a:extLst>
          </p:cNvPr>
          <p:cNvSpPr txBox="1"/>
          <p:nvPr/>
        </p:nvSpPr>
        <p:spPr>
          <a:xfrm>
            <a:off x="427666" y="5137560"/>
            <a:ext cx="1598447" cy="307777"/>
          </a:xfrm>
          <a:prstGeom prst="rect">
            <a:avLst/>
          </a:prstGeom>
          <a:noFill/>
        </p:spPr>
        <p:txBody>
          <a:bodyPr wrap="square" rtlCol="0">
            <a:spAutoFit/>
          </a:bodyPr>
          <a:lstStyle/>
          <a:p>
            <a:r>
              <a:rPr lang="en-US" sz="1400" b="1" dirty="0"/>
              <a:t>Voter</a:t>
            </a:r>
            <a:endParaRPr lang="en-IN" sz="1400" b="1" dirty="0"/>
          </a:p>
        </p:txBody>
      </p:sp>
      <p:sp>
        <p:nvSpPr>
          <p:cNvPr id="86" name="Rectangle 85">
            <a:extLst>
              <a:ext uri="{FF2B5EF4-FFF2-40B4-BE49-F238E27FC236}">
                <a16:creationId xmlns:a16="http://schemas.microsoft.com/office/drawing/2014/main" id="{969B1B34-E5FD-5C95-457F-F91D900D3A1A}"/>
              </a:ext>
            </a:extLst>
          </p:cNvPr>
          <p:cNvSpPr/>
          <p:nvPr/>
        </p:nvSpPr>
        <p:spPr>
          <a:xfrm>
            <a:off x="8282514" y="4346135"/>
            <a:ext cx="815944" cy="9923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7" name="Arrow: Down 86">
            <a:extLst>
              <a:ext uri="{FF2B5EF4-FFF2-40B4-BE49-F238E27FC236}">
                <a16:creationId xmlns:a16="http://schemas.microsoft.com/office/drawing/2014/main" id="{7A80DD52-BC05-743C-0906-1C2554D1A12D}"/>
              </a:ext>
            </a:extLst>
          </p:cNvPr>
          <p:cNvSpPr/>
          <p:nvPr/>
        </p:nvSpPr>
        <p:spPr>
          <a:xfrm rot="10800000">
            <a:off x="9069460" y="3394805"/>
            <a:ext cx="158516" cy="105056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8759A4D4-AE4F-97CE-C7EF-95E34E12FA95}"/>
              </a:ext>
            </a:extLst>
          </p:cNvPr>
          <p:cNvSpPr/>
          <p:nvPr/>
        </p:nvSpPr>
        <p:spPr>
          <a:xfrm>
            <a:off x="10240113" y="2290508"/>
            <a:ext cx="511707" cy="9923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9" name="Arrow: Down 88">
            <a:extLst>
              <a:ext uri="{FF2B5EF4-FFF2-40B4-BE49-F238E27FC236}">
                <a16:creationId xmlns:a16="http://schemas.microsoft.com/office/drawing/2014/main" id="{DD38D745-974C-F67A-B4F7-A4AE9DC95420}"/>
              </a:ext>
            </a:extLst>
          </p:cNvPr>
          <p:cNvSpPr/>
          <p:nvPr/>
        </p:nvSpPr>
        <p:spPr>
          <a:xfrm>
            <a:off x="10661884" y="2290508"/>
            <a:ext cx="158516" cy="128555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520914E4-96BF-A5C9-0B5F-88FBE49B6E3C}"/>
              </a:ext>
            </a:extLst>
          </p:cNvPr>
          <p:cNvSpPr txBox="1"/>
          <p:nvPr/>
        </p:nvSpPr>
        <p:spPr>
          <a:xfrm>
            <a:off x="8243216" y="990600"/>
            <a:ext cx="1811003" cy="307777"/>
          </a:xfrm>
          <a:prstGeom prst="rect">
            <a:avLst/>
          </a:prstGeom>
          <a:noFill/>
        </p:spPr>
        <p:txBody>
          <a:bodyPr wrap="square" rtlCol="0">
            <a:spAutoFit/>
          </a:bodyPr>
          <a:lstStyle/>
          <a:p>
            <a:r>
              <a:rPr lang="en-US" sz="1400" b="1" dirty="0"/>
              <a:t>Blockchain Server</a:t>
            </a:r>
            <a:endParaRPr lang="en-IN" sz="1400" b="1" dirty="0"/>
          </a:p>
        </p:txBody>
      </p:sp>
      <p:sp>
        <p:nvSpPr>
          <p:cNvPr id="91" name="TextBox 90">
            <a:extLst>
              <a:ext uri="{FF2B5EF4-FFF2-40B4-BE49-F238E27FC236}">
                <a16:creationId xmlns:a16="http://schemas.microsoft.com/office/drawing/2014/main" id="{1FB8A0A2-A111-0B36-5CA3-DB1A98690C97}"/>
              </a:ext>
            </a:extLst>
          </p:cNvPr>
          <p:cNvSpPr txBox="1"/>
          <p:nvPr/>
        </p:nvSpPr>
        <p:spPr>
          <a:xfrm>
            <a:off x="4413290" y="6427675"/>
            <a:ext cx="3365419" cy="307777"/>
          </a:xfrm>
          <a:prstGeom prst="rect">
            <a:avLst/>
          </a:prstGeom>
          <a:noFill/>
        </p:spPr>
        <p:txBody>
          <a:bodyPr wrap="square" rtlCol="0">
            <a:spAutoFit/>
          </a:bodyPr>
          <a:lstStyle/>
          <a:p>
            <a:pPr algn="ctr"/>
            <a:r>
              <a:rPr lang="en-US" sz="1400" dirty="0">
                <a:solidFill>
                  <a:schemeClr val="tx1">
                    <a:lumMod val="50000"/>
                    <a:lumOff val="50000"/>
                  </a:schemeClr>
                </a:solidFill>
              </a:rPr>
              <a:t>Fig 1. Workflow of the Proposed System</a:t>
            </a:r>
            <a:endParaRPr lang="en-IN" sz="1400" dirty="0">
              <a:solidFill>
                <a:schemeClr val="tx1">
                  <a:lumMod val="50000"/>
                  <a:lumOff val="50000"/>
                </a:schemeClr>
              </a:solidFill>
            </a:endParaRPr>
          </a:p>
        </p:txBody>
      </p:sp>
      <p:pic>
        <p:nvPicPr>
          <p:cNvPr id="5" name="Picture 4">
            <a:extLst>
              <a:ext uri="{FF2B5EF4-FFF2-40B4-BE49-F238E27FC236}">
                <a16:creationId xmlns:a16="http://schemas.microsoft.com/office/drawing/2014/main" id="{D087CAF0-8A62-0C13-1ABE-4A3DD66C1E42}"/>
              </a:ext>
            </a:extLst>
          </p:cNvPr>
          <p:cNvPicPr>
            <a:picLocks noChangeAspect="1"/>
          </p:cNvPicPr>
          <p:nvPr/>
        </p:nvPicPr>
        <p:blipFill>
          <a:blip r:embed="rId3">
            <a:extLst>
              <a:ext uri="{28A0092B-C50C-407E-A947-70E740481C1C}">
                <a14:useLocalDpi xmlns:a14="http://schemas.microsoft.com/office/drawing/2010/main" val="0"/>
              </a:ext>
            </a:extLst>
          </a:blip>
          <a:srcRect b="7540"/>
          <a:stretch>
            <a:fillRect/>
          </a:stretch>
        </p:blipFill>
        <p:spPr>
          <a:xfrm>
            <a:off x="9805185" y="5651353"/>
            <a:ext cx="778365" cy="776322"/>
          </a:xfrm>
          <a:prstGeom prst="rect">
            <a:avLst/>
          </a:prstGeom>
        </p:spPr>
      </p:pic>
      <p:sp>
        <p:nvSpPr>
          <p:cNvPr id="10" name="TextBox 9">
            <a:extLst>
              <a:ext uri="{FF2B5EF4-FFF2-40B4-BE49-F238E27FC236}">
                <a16:creationId xmlns:a16="http://schemas.microsoft.com/office/drawing/2014/main" id="{0B0572EC-6748-3EAB-1268-79D5232CA303}"/>
              </a:ext>
            </a:extLst>
          </p:cNvPr>
          <p:cNvSpPr txBox="1"/>
          <p:nvPr/>
        </p:nvSpPr>
        <p:spPr>
          <a:xfrm>
            <a:off x="9288867" y="5105400"/>
            <a:ext cx="1811003" cy="523220"/>
          </a:xfrm>
          <a:prstGeom prst="rect">
            <a:avLst/>
          </a:prstGeom>
          <a:noFill/>
        </p:spPr>
        <p:txBody>
          <a:bodyPr wrap="square" rtlCol="0">
            <a:spAutoFit/>
          </a:bodyPr>
          <a:lstStyle/>
          <a:p>
            <a:pPr algn="ctr"/>
            <a:r>
              <a:rPr lang="en-US" sz="1400" b="1" dirty="0"/>
              <a:t>Iris Authenticator Microservice</a:t>
            </a:r>
            <a:endParaRPr lang="en-IN" sz="1400" b="1" dirty="0"/>
          </a:p>
        </p:txBody>
      </p:sp>
      <p:sp>
        <p:nvSpPr>
          <p:cNvPr id="13" name="Rectangle 12">
            <a:extLst>
              <a:ext uri="{FF2B5EF4-FFF2-40B4-BE49-F238E27FC236}">
                <a16:creationId xmlns:a16="http://schemas.microsoft.com/office/drawing/2014/main" id="{07F21112-3D4C-90E4-CE64-609390734C39}"/>
              </a:ext>
            </a:extLst>
          </p:cNvPr>
          <p:cNvSpPr/>
          <p:nvPr/>
        </p:nvSpPr>
        <p:spPr>
          <a:xfrm rot="10800000">
            <a:off x="5562599" y="5996766"/>
            <a:ext cx="4272757" cy="9923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Arrow: Down 13">
            <a:extLst>
              <a:ext uri="{FF2B5EF4-FFF2-40B4-BE49-F238E27FC236}">
                <a16:creationId xmlns:a16="http://schemas.microsoft.com/office/drawing/2014/main" id="{3578E32D-626A-192B-5611-F61C1DA1DB01}"/>
              </a:ext>
            </a:extLst>
          </p:cNvPr>
          <p:cNvSpPr/>
          <p:nvPr/>
        </p:nvSpPr>
        <p:spPr>
          <a:xfrm rot="10800000">
            <a:off x="5442182" y="5049684"/>
            <a:ext cx="211217" cy="104656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964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sz="4400" b="1" dirty="0"/>
              <a:t>PROPOSED SYSTEM</a:t>
            </a:r>
          </a:p>
        </p:txBody>
      </p:sp>
      <p:sp>
        <p:nvSpPr>
          <p:cNvPr id="10" name="TextBox 9">
            <a:extLst>
              <a:ext uri="{FF2B5EF4-FFF2-40B4-BE49-F238E27FC236}">
                <a16:creationId xmlns:a16="http://schemas.microsoft.com/office/drawing/2014/main" id="{8765BC10-2E4D-0F00-0269-F03CF46BF45D}"/>
              </a:ext>
            </a:extLst>
          </p:cNvPr>
          <p:cNvSpPr txBox="1"/>
          <p:nvPr/>
        </p:nvSpPr>
        <p:spPr>
          <a:xfrm>
            <a:off x="1619332" y="5712023"/>
            <a:ext cx="4476668" cy="307777"/>
          </a:xfrm>
          <a:prstGeom prst="rect">
            <a:avLst/>
          </a:prstGeom>
          <a:noFill/>
        </p:spPr>
        <p:txBody>
          <a:bodyPr wrap="square" rtlCol="0">
            <a:spAutoFit/>
          </a:bodyPr>
          <a:lstStyle/>
          <a:p>
            <a:r>
              <a:rPr lang="en-US" sz="1400" dirty="0">
                <a:solidFill>
                  <a:schemeClr val="tx1">
                    <a:lumMod val="50000"/>
                    <a:lumOff val="50000"/>
                  </a:schemeClr>
                </a:solidFill>
              </a:rPr>
              <a:t>Fig 2. Sequence diagram of the Proposed System [11]</a:t>
            </a:r>
            <a:endParaRPr lang="en-IN" sz="1400" dirty="0">
              <a:solidFill>
                <a:schemeClr val="tx1">
                  <a:lumMod val="50000"/>
                  <a:lumOff val="50000"/>
                </a:schemeClr>
              </a:solidFill>
            </a:endParaRPr>
          </a:p>
        </p:txBody>
      </p:sp>
      <p:sp>
        <p:nvSpPr>
          <p:cNvPr id="13" name="TextBox 12">
            <a:extLst>
              <a:ext uri="{FF2B5EF4-FFF2-40B4-BE49-F238E27FC236}">
                <a16:creationId xmlns:a16="http://schemas.microsoft.com/office/drawing/2014/main" id="{A79C7F41-1D21-E43D-1CD3-BC7CF6C391E8}"/>
              </a:ext>
            </a:extLst>
          </p:cNvPr>
          <p:cNvSpPr txBox="1"/>
          <p:nvPr/>
        </p:nvSpPr>
        <p:spPr>
          <a:xfrm>
            <a:off x="7486732" y="5712023"/>
            <a:ext cx="4476668" cy="307777"/>
          </a:xfrm>
          <a:prstGeom prst="rect">
            <a:avLst/>
          </a:prstGeom>
          <a:noFill/>
        </p:spPr>
        <p:txBody>
          <a:bodyPr wrap="square" rtlCol="0">
            <a:spAutoFit/>
          </a:bodyPr>
          <a:lstStyle/>
          <a:p>
            <a:r>
              <a:rPr lang="en-US" sz="1400" dirty="0">
                <a:solidFill>
                  <a:schemeClr val="tx1">
                    <a:lumMod val="50000"/>
                    <a:lumOff val="50000"/>
                  </a:schemeClr>
                </a:solidFill>
              </a:rPr>
              <a:t>Fig 3. Use case Diagram of the Proposed System [12]</a:t>
            </a:r>
            <a:endParaRPr lang="en-IN" sz="1400" dirty="0">
              <a:solidFill>
                <a:schemeClr val="tx1">
                  <a:lumMod val="50000"/>
                  <a:lumOff val="50000"/>
                </a:schemeClr>
              </a:solidFill>
            </a:endParaRPr>
          </a:p>
        </p:txBody>
      </p:sp>
      <p:pic>
        <p:nvPicPr>
          <p:cNvPr id="4" name="Picture 3">
            <a:extLst>
              <a:ext uri="{FF2B5EF4-FFF2-40B4-BE49-F238E27FC236}">
                <a16:creationId xmlns:a16="http://schemas.microsoft.com/office/drawing/2014/main" id="{93259D47-4FC0-71D2-647B-434ABC67F27E}"/>
              </a:ext>
            </a:extLst>
          </p:cNvPr>
          <p:cNvPicPr>
            <a:picLocks noChangeAspect="1"/>
          </p:cNvPicPr>
          <p:nvPr/>
        </p:nvPicPr>
        <p:blipFill>
          <a:blip r:embed="rId3">
            <a:extLst>
              <a:ext uri="{28A0092B-C50C-407E-A947-70E740481C1C}">
                <a14:useLocalDpi xmlns:a14="http://schemas.microsoft.com/office/drawing/2010/main" val="0"/>
              </a:ext>
            </a:extLst>
          </a:blip>
          <a:srcRect t="2" r="298" b="14689"/>
          <a:stretch>
            <a:fillRect/>
          </a:stretch>
        </p:blipFill>
        <p:spPr>
          <a:xfrm>
            <a:off x="228600" y="1104662"/>
            <a:ext cx="11700000" cy="4356000"/>
          </a:xfrm>
          <a:prstGeom prst="rect">
            <a:avLst/>
          </a:prstGeom>
        </p:spPr>
      </p:pic>
    </p:spTree>
    <p:extLst>
      <p:ext uri="{BB962C8B-B14F-4D97-AF65-F5344CB8AC3E}">
        <p14:creationId xmlns:p14="http://schemas.microsoft.com/office/powerpoint/2010/main" val="3856609117"/>
      </p:ext>
    </p:extLst>
  </p:cSld>
  <p:clrMapOvr>
    <a:masterClrMapping/>
  </p:clrMapOvr>
</p:sld>
</file>

<file path=ppt/theme/theme1.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13285</TotalTime>
  <Words>1921</Words>
  <Application>Microsoft Office PowerPoint</Application>
  <PresentationFormat>Widescreen</PresentationFormat>
  <Paragraphs>190</Paragraphs>
  <Slides>21</Slides>
  <Notes>3</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Google Sans</vt:lpstr>
      <vt:lpstr>Times New Roman</vt:lpstr>
      <vt:lpstr>Wingdings</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Bikash Dutta</cp:lastModifiedBy>
  <cp:revision>126</cp:revision>
  <dcterms:created xsi:type="dcterms:W3CDTF">2020-01-20T05:08:25Z</dcterms:created>
  <dcterms:modified xsi:type="dcterms:W3CDTF">2025-07-10T03:48:09Z</dcterms:modified>
</cp:coreProperties>
</file>